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99" r:id="rId1"/>
  </p:sldMasterIdLst>
  <p:notesMasterIdLst>
    <p:notesMasterId r:id="rId12"/>
  </p:notesMasterIdLst>
  <p:handoutMasterIdLst>
    <p:handoutMasterId r:id="rId13"/>
  </p:handoutMasterIdLst>
  <p:sldIdLst>
    <p:sldId id="256" r:id="rId2"/>
    <p:sldId id="277" r:id="rId3"/>
    <p:sldId id="309" r:id="rId4"/>
    <p:sldId id="310" r:id="rId5"/>
    <p:sldId id="311" r:id="rId6"/>
    <p:sldId id="314" r:id="rId7"/>
    <p:sldId id="313" r:id="rId8"/>
    <p:sldId id="312" r:id="rId9"/>
    <p:sldId id="315" r:id="rId10"/>
    <p:sldId id="27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569" autoAdjust="0"/>
    <p:restoredTop sz="50089"/>
  </p:normalViewPr>
  <p:slideViewPr>
    <p:cSldViewPr snapToGrid="0">
      <p:cViewPr varScale="1">
        <p:scale>
          <a:sx n="57" d="100"/>
          <a:sy n="57" d="100"/>
        </p:scale>
        <p:origin x="25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2568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5C51F1-64F7-8746-B799-0D85D720D3DB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EF8E0-DC1C-964B-A893-E452F4F03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6603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9192E-3B83-F547-867F-136306051683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9FC19F-B152-9E4E-A87A-BD6E4D3F04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413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9FC19F-B152-9E4E-A87A-BD6E4D3F04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0050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9FC19F-B152-9E4E-A87A-BD6E4D3F047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1087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9FC19F-B152-9E4E-A87A-BD6E4D3F047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8230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9FC19F-B152-9E4E-A87A-BD6E4D3F047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894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96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815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348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2664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5020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144089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291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3250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81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922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347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990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41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015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7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128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200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2218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  <p:sldLayoutId id="214748381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7316" y="1326044"/>
            <a:ext cx="6593681" cy="17907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50" dirty="0"/>
              <a:t>Vision 2.0</a:t>
            </a:r>
            <a:br>
              <a:rPr lang="en-US" sz="4050" dirty="0"/>
            </a:br>
            <a:r>
              <a:rPr lang="en-US" sz="4050" dirty="0" smtClean="0"/>
              <a:t>Implementation planning</a:t>
            </a:r>
            <a:r>
              <a:rPr lang="en-US" sz="4050" dirty="0"/>
              <a:t/>
            </a:r>
            <a:br>
              <a:rPr lang="en-US" sz="4050" dirty="0"/>
            </a:br>
            <a:endParaRPr lang="en-US" sz="4050" dirty="0"/>
          </a:p>
        </p:txBody>
      </p:sp>
      <p:pic>
        <p:nvPicPr>
          <p:cNvPr id="2050" name="Picture 2" descr="Displaying UMA_logo_officialseal.whi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485" y="2735098"/>
            <a:ext cx="2359343" cy="236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883828" y="5104397"/>
            <a:ext cx="2863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Campus Open Forums</a:t>
            </a:r>
          </a:p>
          <a:p>
            <a:r>
              <a:rPr lang="en-US" dirty="0" smtClean="0"/>
              <a:t>February 8 &amp; 9,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11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0814" y="4845173"/>
            <a:ext cx="6554867" cy="1524000"/>
          </a:xfrm>
        </p:spPr>
        <p:txBody>
          <a:bodyPr>
            <a:normAutofit/>
          </a:bodyPr>
          <a:lstStyle/>
          <a:p>
            <a:r>
              <a:rPr lang="en-US" sz="3300" dirty="0" smtClean="0"/>
              <a:t>Thank you for joining</a:t>
            </a:r>
            <a:br>
              <a:rPr lang="en-US" sz="3300" dirty="0" smtClean="0"/>
            </a:br>
            <a:r>
              <a:rPr lang="en-US" sz="3300" dirty="0" smtClean="0"/>
              <a:t>this journey</a:t>
            </a:r>
            <a:endParaRPr lang="en-US" sz="33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 rot="21048167" flipH="1">
            <a:off x="1504756" y="2206418"/>
            <a:ext cx="2347911" cy="2466975"/>
          </a:xfrm>
          <a:prstGeom prst="rect">
            <a:avLst/>
          </a:prstGeom>
        </p:spPr>
      </p:pic>
      <p:sp>
        <p:nvSpPr>
          <p:cNvPr id="10" name="Explosion 2 9"/>
          <p:cNvSpPr/>
          <p:nvPr/>
        </p:nvSpPr>
        <p:spPr>
          <a:xfrm>
            <a:off x="5097340" y="187269"/>
            <a:ext cx="4046660" cy="3063064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b="1" dirty="0">
                <a:ln/>
                <a:solidFill>
                  <a:schemeClr val="accent3"/>
                </a:solidFill>
              </a:rPr>
              <a:t>2020</a:t>
            </a:r>
          </a:p>
          <a:p>
            <a:pPr algn="ctr"/>
            <a:endParaRPr lang="en-US" sz="1350" dirty="0"/>
          </a:p>
        </p:txBody>
      </p:sp>
      <p:pic>
        <p:nvPicPr>
          <p:cNvPr id="13" name="Picture 2" descr="Displaying UMA_logo_officialseal.whit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9811" y="5583425"/>
            <a:ext cx="1020841" cy="1025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6994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926" y="1321138"/>
            <a:ext cx="7904748" cy="1108928"/>
          </a:xfrm>
        </p:spPr>
        <p:txBody>
          <a:bodyPr>
            <a:normAutofit/>
          </a:bodyPr>
          <a:lstStyle/>
          <a:p>
            <a:r>
              <a:rPr lang="en-US" sz="3300" dirty="0"/>
              <a:t>Re-grounding</a:t>
            </a:r>
            <a:br>
              <a:rPr lang="en-US" sz="3300" dirty="0"/>
            </a:br>
            <a:r>
              <a:rPr lang="en-US" sz="3300" dirty="0"/>
              <a:t>in the 2016 – 2020 strategic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028" y="2521467"/>
            <a:ext cx="7429499" cy="30199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700" b="1" dirty="0"/>
              <a:t>Goal of the Engagement Process:</a:t>
            </a:r>
          </a:p>
          <a:p>
            <a:pPr marL="0" indent="0">
              <a:buNone/>
            </a:pPr>
            <a:r>
              <a:rPr lang="en-US" sz="2700" dirty="0"/>
              <a:t>To better define our collective vision for the future and align our limited resources behind those strategies that will help us to be most successful in achieving our goals</a:t>
            </a:r>
          </a:p>
        </p:txBody>
      </p:sp>
      <p:pic>
        <p:nvPicPr>
          <p:cNvPr id="5" name="Picture 6" descr="Displaying UMA_logo_abbrev.whi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066" y="6128107"/>
            <a:ext cx="1483475" cy="446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44028" y="5326919"/>
            <a:ext cx="318924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 smtClean="0"/>
              <a:t>Fall 2017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75445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Vision 2.0 Initiatives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12903"/>
            <a:ext cx="8532541" cy="3767670"/>
          </a:xfrm>
        </p:spPr>
        <p:txBody>
          <a:bodyPr>
            <a:noAutofit/>
          </a:bodyPr>
          <a:lstStyle/>
          <a:p>
            <a:r>
              <a:rPr lang="en-US" sz="2700" dirty="0" smtClean="0"/>
              <a:t>Academic Programs of the Future</a:t>
            </a:r>
          </a:p>
          <a:p>
            <a:r>
              <a:rPr lang="en-US" sz="2700" dirty="0" smtClean="0"/>
              <a:t>Cyberspace Master Plan</a:t>
            </a:r>
          </a:p>
          <a:p>
            <a:r>
              <a:rPr lang="en-US" sz="2700" dirty="0" smtClean="0"/>
              <a:t>Reintegration of University College</a:t>
            </a:r>
          </a:p>
          <a:p>
            <a:r>
              <a:rPr lang="en-US" sz="2700" dirty="0" smtClean="0"/>
              <a:t>Civic Engagement Steering Committee (NVM)</a:t>
            </a:r>
          </a:p>
          <a:p>
            <a:r>
              <a:rPr lang="en-US" sz="2700" dirty="0" smtClean="0"/>
              <a:t>Strategic Communications, Enrollment &amp; Marketing Plans</a:t>
            </a:r>
          </a:p>
        </p:txBody>
      </p:sp>
      <p:pic>
        <p:nvPicPr>
          <p:cNvPr id="4" name="Picture 6" descr="Displaying UMA_logo_abbrev.whit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066" y="6128107"/>
            <a:ext cx="1483475" cy="446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940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8880" y="533399"/>
            <a:ext cx="5978915" cy="5461771"/>
          </a:xfrm>
          <a:ln w="38100">
            <a:solidFill>
              <a:schemeClr val="bg2"/>
            </a:solidFill>
          </a:ln>
        </p:spPr>
      </p:pic>
      <p:pic>
        <p:nvPicPr>
          <p:cNvPr id="4" name="Picture 6" descr="Displaying UMA_logo_abbrev.whi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066" y="6128107"/>
            <a:ext cx="1483475" cy="446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35258" y="631666"/>
            <a:ext cx="1015663" cy="526523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5400" dirty="0" err="1"/>
              <a:t>u</a:t>
            </a:r>
            <a:r>
              <a:rPr lang="en-US" sz="5400" dirty="0" err="1" smtClean="0"/>
              <a:t>ma.edu</a:t>
            </a:r>
            <a:r>
              <a:rPr lang="en-US" sz="5400" dirty="0" smtClean="0"/>
              <a:t>/vision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79027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Programs</a:t>
            </a:r>
            <a:br>
              <a:rPr lang="en-US" dirty="0" smtClean="0"/>
            </a:br>
            <a:r>
              <a:rPr lang="en-US" dirty="0" smtClean="0"/>
              <a:t>of the 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7517780" cy="3767670"/>
          </a:xfrm>
        </p:spPr>
        <p:txBody>
          <a:bodyPr>
            <a:normAutofit/>
          </a:bodyPr>
          <a:lstStyle/>
          <a:p>
            <a:r>
              <a:rPr lang="en-US" dirty="0" smtClean="0"/>
              <a:t>Team Leads:  Provost Joe </a:t>
            </a:r>
            <a:r>
              <a:rPr lang="en-US" dirty="0" err="1" smtClean="0"/>
              <a:t>Szakas</a:t>
            </a:r>
            <a:r>
              <a:rPr lang="en-US" dirty="0" smtClean="0"/>
              <a:t>,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Dean Brenda </a:t>
            </a:r>
            <a:r>
              <a:rPr lang="en-US" dirty="0" err="1" smtClean="0"/>
              <a:t>McAleer</a:t>
            </a:r>
            <a:r>
              <a:rPr lang="en-US" dirty="0" smtClean="0"/>
              <a:t> &amp; Dean Greg </a:t>
            </a:r>
            <a:r>
              <a:rPr lang="en-US" dirty="0" err="1" smtClean="0"/>
              <a:t>Fahy</a:t>
            </a:r>
            <a:endParaRPr lang="en-US" dirty="0" smtClean="0"/>
          </a:p>
          <a:p>
            <a:r>
              <a:rPr lang="en-US" dirty="0" smtClean="0"/>
              <a:t>Request for Proposals to increase </a:t>
            </a:r>
            <a:r>
              <a:rPr lang="en-US" dirty="0"/>
              <a:t>student engagement with faculty, with the curriculum and with the community across a variety of </a:t>
            </a:r>
            <a:r>
              <a:rPr lang="en-US" dirty="0" smtClean="0"/>
              <a:t>modalities.</a:t>
            </a:r>
          </a:p>
          <a:p>
            <a:r>
              <a:rPr lang="en-US" dirty="0" smtClean="0"/>
              <a:t>2 to 4 programs selected for pilots</a:t>
            </a:r>
          </a:p>
          <a:p>
            <a:endParaRPr lang="en-US" sz="1000" dirty="0" smtClean="0"/>
          </a:p>
          <a:p>
            <a:pPr lvl="2"/>
            <a:r>
              <a:rPr lang="en-US" sz="2000" dirty="0" smtClean="0"/>
              <a:t>Proposals due:  </a:t>
            </a:r>
            <a:r>
              <a:rPr lang="en-US" sz="2000" dirty="0" smtClean="0">
                <a:solidFill>
                  <a:srgbClr val="FF0000"/>
                </a:solidFill>
              </a:rPr>
              <a:t>February 28</a:t>
            </a:r>
            <a:r>
              <a:rPr lang="en-US" sz="2000" baseline="30000" dirty="0" smtClean="0">
                <a:solidFill>
                  <a:srgbClr val="FF0000"/>
                </a:solidFill>
              </a:rPr>
              <a:t>th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</a:p>
          <a:p>
            <a:pPr lvl="2"/>
            <a:r>
              <a:rPr lang="en-US" sz="2000" dirty="0" smtClean="0"/>
              <a:t>Pilots selection:  </a:t>
            </a:r>
            <a:r>
              <a:rPr lang="en-US" sz="2000" dirty="0" smtClean="0">
                <a:solidFill>
                  <a:srgbClr val="FF0000"/>
                </a:solidFill>
              </a:rPr>
              <a:t>March 15</a:t>
            </a:r>
            <a:r>
              <a:rPr lang="en-US" sz="2000" baseline="30000" dirty="0" smtClean="0">
                <a:solidFill>
                  <a:srgbClr val="FF0000"/>
                </a:solidFill>
              </a:rPr>
              <a:t>th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endParaRPr lang="en-US" sz="2000" dirty="0">
              <a:solidFill>
                <a:srgbClr val="FF0000"/>
              </a:solidFill>
            </a:endParaRPr>
          </a:p>
        </p:txBody>
      </p:sp>
      <p:pic>
        <p:nvPicPr>
          <p:cNvPr id="4" name="Picture 6" descr="Displaying UMA_logo_abbrev.whi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066" y="6128107"/>
            <a:ext cx="1483475" cy="446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786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Cyberspace master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Team Lead:  Sheri Fraser, Dean of Students</a:t>
            </a:r>
          </a:p>
          <a:p>
            <a:r>
              <a:rPr lang="en-US" dirty="0" smtClean="0"/>
              <a:t>Development of a plan to support distance students through virtual pathways to services</a:t>
            </a:r>
          </a:p>
          <a:p>
            <a:pPr lvl="1"/>
            <a:r>
              <a:rPr lang="en-US" sz="2000" dirty="0" smtClean="0"/>
              <a:t>Investigate best practices</a:t>
            </a:r>
          </a:p>
          <a:p>
            <a:pPr lvl="1"/>
            <a:r>
              <a:rPr lang="en-US" sz="2000" dirty="0" smtClean="0"/>
              <a:t>Conduct focus groups/surveys</a:t>
            </a:r>
          </a:p>
          <a:p>
            <a:pPr lvl="1"/>
            <a:r>
              <a:rPr lang="en-US" sz="2000" dirty="0" smtClean="0"/>
              <a:t>Assess student services</a:t>
            </a:r>
          </a:p>
          <a:p>
            <a:pPr lvl="1"/>
            <a:endParaRPr lang="en-US" sz="1000" dirty="0" smtClean="0"/>
          </a:p>
          <a:p>
            <a:pPr lvl="2"/>
            <a:r>
              <a:rPr lang="en-US" sz="2000" dirty="0" smtClean="0"/>
              <a:t>Plan due:  </a:t>
            </a:r>
            <a:r>
              <a:rPr lang="en-US" sz="2000" dirty="0" smtClean="0">
                <a:solidFill>
                  <a:srgbClr val="FF0000"/>
                </a:solidFill>
              </a:rPr>
              <a:t>April 13</a:t>
            </a:r>
            <a:r>
              <a:rPr lang="en-US" sz="2000" baseline="30000" dirty="0" smtClean="0">
                <a:solidFill>
                  <a:srgbClr val="FF0000"/>
                </a:solidFill>
              </a:rPr>
              <a:t>th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endParaRPr lang="en-US" sz="2000" dirty="0">
              <a:solidFill>
                <a:srgbClr val="FF0000"/>
              </a:solidFill>
            </a:endParaRPr>
          </a:p>
        </p:txBody>
      </p:sp>
      <p:pic>
        <p:nvPicPr>
          <p:cNvPr id="4" name="Picture 6" descr="Displaying UMA_logo_abbrev.whit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066" y="6128107"/>
            <a:ext cx="1483475" cy="446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393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Reintegration of </a:t>
            </a:r>
            <a:br>
              <a:rPr lang="en-US" dirty="0" smtClean="0"/>
            </a:br>
            <a:r>
              <a:rPr lang="en-US" dirty="0" smtClean="0"/>
              <a:t>university college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45327"/>
            <a:ext cx="7640444" cy="4250473"/>
          </a:xfrm>
        </p:spPr>
        <p:txBody>
          <a:bodyPr>
            <a:noAutofit/>
          </a:bodyPr>
          <a:lstStyle/>
          <a:p>
            <a:r>
              <a:rPr lang="en-US" sz="1800" b="1" dirty="0" smtClean="0"/>
              <a:t>Mission &amp; Structure Team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sz="1600" dirty="0" smtClean="0"/>
              <a:t>Lead: President </a:t>
            </a:r>
            <a:r>
              <a:rPr lang="en-US" sz="1600" dirty="0" err="1" smtClean="0"/>
              <a:t>Wyke</a:t>
            </a:r>
            <a:endParaRPr lang="en-US" sz="1600" dirty="0" smtClean="0"/>
          </a:p>
          <a:p>
            <a:pPr lvl="1"/>
            <a:endParaRPr lang="en-US" sz="500" dirty="0" smtClean="0"/>
          </a:p>
          <a:p>
            <a:r>
              <a:rPr lang="en-US" sz="1800" b="1" dirty="0" smtClean="0"/>
              <a:t>Academic Support Team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sz="1600" dirty="0" smtClean="0"/>
              <a:t>Leads:  Provost </a:t>
            </a:r>
            <a:r>
              <a:rPr lang="en-US" sz="1600" dirty="0" err="1" smtClean="0"/>
              <a:t>Szakas</a:t>
            </a:r>
            <a:r>
              <a:rPr lang="en-US" sz="1600" dirty="0" smtClean="0"/>
              <a:t>, Dean </a:t>
            </a:r>
            <a:r>
              <a:rPr lang="en-US" sz="1600" dirty="0" err="1" smtClean="0"/>
              <a:t>McAleer</a:t>
            </a:r>
            <a:r>
              <a:rPr lang="en-US" sz="1600" dirty="0" smtClean="0"/>
              <a:t> &amp; Dean </a:t>
            </a:r>
            <a:r>
              <a:rPr lang="en-US" sz="1600" dirty="0" err="1" smtClean="0"/>
              <a:t>Fahy</a:t>
            </a:r>
            <a:endParaRPr lang="en-US" sz="1600" dirty="0" smtClean="0"/>
          </a:p>
          <a:p>
            <a:pPr lvl="1"/>
            <a:endParaRPr lang="en-US" sz="500" dirty="0" smtClean="0"/>
          </a:p>
          <a:p>
            <a:r>
              <a:rPr lang="en-US" sz="1800" b="1" dirty="0" smtClean="0"/>
              <a:t>Marketing &amp; Communications Team</a:t>
            </a:r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Leads:  Jon Henry, VPEM &amp; </a:t>
            </a:r>
            <a:r>
              <a:rPr lang="en-US" sz="1600" dirty="0" err="1" smtClean="0"/>
              <a:t>Domna</a:t>
            </a:r>
            <a:r>
              <a:rPr lang="en-US" sz="1600" dirty="0" smtClean="0"/>
              <a:t> </a:t>
            </a:r>
            <a:r>
              <a:rPr lang="en-US" sz="1600" dirty="0" err="1" smtClean="0"/>
              <a:t>Giatas</a:t>
            </a:r>
            <a:r>
              <a:rPr lang="en-US" sz="1600" dirty="0" smtClean="0"/>
              <a:t>, ED Planning/Communications</a:t>
            </a:r>
          </a:p>
          <a:p>
            <a:pPr marL="0" indent="0">
              <a:buNone/>
            </a:pPr>
            <a:endParaRPr lang="en-US" sz="1000" dirty="0"/>
          </a:p>
          <a:p>
            <a:pPr lvl="2"/>
            <a:r>
              <a:rPr lang="en-US" sz="1800" dirty="0" smtClean="0"/>
              <a:t>Preliminary recommendations due:  </a:t>
            </a:r>
            <a:r>
              <a:rPr lang="en-US" sz="1800" dirty="0" smtClean="0">
                <a:solidFill>
                  <a:srgbClr val="FF0000"/>
                </a:solidFill>
              </a:rPr>
              <a:t>March 16</a:t>
            </a:r>
            <a:r>
              <a:rPr lang="en-US" sz="1800" baseline="30000" dirty="0" smtClean="0">
                <a:solidFill>
                  <a:srgbClr val="FF0000"/>
                </a:solidFill>
              </a:rPr>
              <a:t>th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</a:p>
          <a:p>
            <a:pPr lvl="2"/>
            <a:r>
              <a:rPr lang="en-US" sz="1800" dirty="0" smtClean="0"/>
              <a:t>Final recommendations due:  </a:t>
            </a:r>
            <a:r>
              <a:rPr lang="en-US" sz="1800" dirty="0" smtClean="0">
                <a:solidFill>
                  <a:srgbClr val="FF0000"/>
                </a:solidFill>
              </a:rPr>
              <a:t>April 13</a:t>
            </a:r>
            <a:r>
              <a:rPr lang="en-US" sz="1800" baseline="30000" dirty="0" smtClean="0">
                <a:solidFill>
                  <a:srgbClr val="FF0000"/>
                </a:solidFill>
              </a:rPr>
              <a:t>th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endParaRPr lang="en-US" sz="1800" dirty="0">
              <a:solidFill>
                <a:srgbClr val="FF0000"/>
              </a:solidFill>
            </a:endParaRPr>
          </a:p>
        </p:txBody>
      </p:sp>
      <p:pic>
        <p:nvPicPr>
          <p:cNvPr id="4" name="Picture 6" descr="Displaying UMA_logo_abbrev.whit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066" y="6128107"/>
            <a:ext cx="1483475" cy="446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543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Civic Engagement</a:t>
            </a:r>
            <a:br>
              <a:rPr lang="en-US" dirty="0" smtClean="0"/>
            </a:br>
            <a:r>
              <a:rPr lang="en-US" dirty="0" smtClean="0"/>
              <a:t>Steering 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8346141" cy="3767670"/>
          </a:xfrm>
        </p:spPr>
        <p:txBody>
          <a:bodyPr/>
          <a:lstStyle/>
          <a:p>
            <a:r>
              <a:rPr lang="en-US" dirty="0" smtClean="0"/>
              <a:t>Civic Engagement Steering Committee</a:t>
            </a:r>
          </a:p>
          <a:p>
            <a:pPr lvl="1"/>
            <a:r>
              <a:rPr lang="en-US" dirty="0" smtClean="0"/>
              <a:t>Katie </a:t>
            </a:r>
            <a:r>
              <a:rPr lang="en-US" dirty="0" err="1" smtClean="0"/>
              <a:t>Corlew</a:t>
            </a:r>
            <a:r>
              <a:rPr lang="en-US" dirty="0" smtClean="0"/>
              <a:t>, Faculty Co-Chair &amp;</a:t>
            </a:r>
          </a:p>
          <a:p>
            <a:pPr lvl="1"/>
            <a:r>
              <a:rPr lang="en-US" dirty="0" smtClean="0"/>
              <a:t>Gilda </a:t>
            </a:r>
            <a:r>
              <a:rPr lang="en-US" dirty="0" err="1" smtClean="0"/>
              <a:t>Nardone</a:t>
            </a:r>
            <a:r>
              <a:rPr lang="en-US" dirty="0" smtClean="0"/>
              <a:t>, Administration Co-Chair</a:t>
            </a:r>
          </a:p>
          <a:p>
            <a:pPr lvl="1"/>
            <a:endParaRPr lang="en-US" sz="500" dirty="0" smtClean="0"/>
          </a:p>
          <a:p>
            <a:r>
              <a:rPr lang="en-US" dirty="0" smtClean="0"/>
              <a:t>Develop Civic Engagement Plan to support students &amp; faculty</a:t>
            </a:r>
          </a:p>
          <a:p>
            <a:endParaRPr lang="en-US" sz="500" dirty="0" smtClean="0"/>
          </a:p>
          <a:p>
            <a:r>
              <a:rPr lang="en-US" dirty="0" smtClean="0"/>
              <a:t>New Ventures Maine to provide administrative coordination</a:t>
            </a:r>
          </a:p>
          <a:p>
            <a:endParaRPr lang="en-US" sz="1000" dirty="0"/>
          </a:p>
          <a:p>
            <a:pPr lvl="1"/>
            <a:r>
              <a:rPr lang="en-US" sz="2000" dirty="0" smtClean="0"/>
              <a:t>Plan due:  </a:t>
            </a:r>
            <a:r>
              <a:rPr lang="en-US" sz="2000" dirty="0" smtClean="0">
                <a:solidFill>
                  <a:srgbClr val="FF0000"/>
                </a:solidFill>
              </a:rPr>
              <a:t>April 13</a:t>
            </a:r>
            <a:r>
              <a:rPr lang="en-US" sz="2000" baseline="30000" dirty="0" smtClean="0">
                <a:solidFill>
                  <a:srgbClr val="FF0000"/>
                </a:solidFill>
              </a:rPr>
              <a:t>th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</a:p>
          <a:p>
            <a:endParaRPr lang="en-US" dirty="0"/>
          </a:p>
        </p:txBody>
      </p:sp>
      <p:pic>
        <p:nvPicPr>
          <p:cNvPr id="4" name="Picture 6" descr="Displaying UMA_logo_abbrev.whit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066" y="6128107"/>
            <a:ext cx="1483475" cy="446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5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Strategic Communications, Enrollment &amp; Marketing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7751956" cy="3767670"/>
          </a:xfrm>
        </p:spPr>
        <p:txBody>
          <a:bodyPr>
            <a:normAutofit/>
          </a:bodyPr>
          <a:lstStyle/>
          <a:p>
            <a:r>
              <a:rPr lang="en-US" b="1" dirty="0" smtClean="0"/>
              <a:t>Strategic Communications Plan  </a:t>
            </a:r>
            <a:r>
              <a:rPr lang="en-US" sz="1500" b="1" dirty="0" smtClean="0">
                <a:solidFill>
                  <a:srgbClr val="FF0000"/>
                </a:solidFill>
              </a:rPr>
              <a:t>complete</a:t>
            </a:r>
            <a:endParaRPr lang="en-US" b="1" dirty="0" smtClean="0"/>
          </a:p>
          <a:p>
            <a:pPr lvl="1"/>
            <a:r>
              <a:rPr lang="en-US" dirty="0" err="1" smtClean="0"/>
              <a:t>Domna</a:t>
            </a:r>
            <a:r>
              <a:rPr lang="en-US" dirty="0" smtClean="0"/>
              <a:t> </a:t>
            </a:r>
            <a:r>
              <a:rPr lang="en-US" dirty="0" err="1" smtClean="0"/>
              <a:t>Giatas</a:t>
            </a:r>
            <a:r>
              <a:rPr lang="en-US" dirty="0" smtClean="0"/>
              <a:t>, ED Planning &amp; Communications</a:t>
            </a:r>
          </a:p>
          <a:p>
            <a:pPr lvl="1"/>
            <a:endParaRPr lang="en-US" sz="500" dirty="0" smtClean="0"/>
          </a:p>
          <a:p>
            <a:r>
              <a:rPr lang="en-US" b="1" dirty="0" smtClean="0"/>
              <a:t>Strategic Enrollment Plan  </a:t>
            </a:r>
            <a:r>
              <a:rPr lang="en-US" sz="1500" b="1" dirty="0" smtClean="0">
                <a:solidFill>
                  <a:srgbClr val="FF0000"/>
                </a:solidFill>
              </a:rPr>
              <a:t>complete</a:t>
            </a:r>
            <a:endParaRPr lang="en-US" b="1" dirty="0" smtClean="0"/>
          </a:p>
          <a:p>
            <a:pPr lvl="1"/>
            <a:r>
              <a:rPr lang="en-US" dirty="0" smtClean="0"/>
              <a:t>Jon Henry, VP Enrollment &amp; Marketing</a:t>
            </a:r>
          </a:p>
          <a:p>
            <a:pPr lvl="1"/>
            <a:r>
              <a:rPr lang="en-US" dirty="0"/>
              <a:t>Enrollment Planning &amp; Implementation Council (EPIC</a:t>
            </a:r>
            <a:r>
              <a:rPr lang="en-US" dirty="0" smtClean="0"/>
              <a:t>)</a:t>
            </a:r>
          </a:p>
          <a:p>
            <a:pPr lvl="1"/>
            <a:endParaRPr lang="en-US" sz="500" dirty="0" smtClean="0"/>
          </a:p>
          <a:p>
            <a:r>
              <a:rPr lang="en-US" b="1" dirty="0" smtClean="0"/>
              <a:t>Strategic Marketing Plan  </a:t>
            </a:r>
            <a:r>
              <a:rPr lang="en-US" sz="1500" b="1" dirty="0" smtClean="0">
                <a:solidFill>
                  <a:srgbClr val="FF0000"/>
                </a:solidFill>
              </a:rPr>
              <a:t>in process</a:t>
            </a:r>
            <a:endParaRPr lang="en-US" b="1" dirty="0" smtClean="0"/>
          </a:p>
          <a:p>
            <a:pPr lvl="1"/>
            <a:r>
              <a:rPr lang="en-US" dirty="0" smtClean="0"/>
              <a:t>Jon </a:t>
            </a:r>
            <a:r>
              <a:rPr lang="en-US" dirty="0"/>
              <a:t>Henry, VP Enrollment &amp; Marketing</a:t>
            </a:r>
            <a:endParaRPr lang="en-US" dirty="0" smtClean="0"/>
          </a:p>
          <a:p>
            <a:pPr lvl="1"/>
            <a:r>
              <a:rPr lang="en-US" dirty="0" smtClean="0"/>
              <a:t>Brent Wooten, Director of Enrollment Marketing</a:t>
            </a:r>
          </a:p>
        </p:txBody>
      </p:sp>
      <p:pic>
        <p:nvPicPr>
          <p:cNvPr id="4" name="Picture 6" descr="Displaying UMA_logo_abbrev.whit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066" y="6128107"/>
            <a:ext cx="1483475" cy="446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530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733</TotalTime>
  <Words>332</Words>
  <Application>Microsoft Office PowerPoint</Application>
  <PresentationFormat>On-screen Show (4:3)</PresentationFormat>
  <Paragraphs>69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Century Gothic</vt:lpstr>
      <vt:lpstr>Wingdings 3</vt:lpstr>
      <vt:lpstr>Slice</vt:lpstr>
      <vt:lpstr>Vision 2.0 Implementation planning </vt:lpstr>
      <vt:lpstr>Re-grounding in the 2016 – 2020 strategic plan</vt:lpstr>
      <vt:lpstr>Vision 2.0 Initiatives</vt:lpstr>
      <vt:lpstr>PowerPoint Presentation</vt:lpstr>
      <vt:lpstr>Academic Programs of the Future</vt:lpstr>
      <vt:lpstr>Cyberspace master plan</vt:lpstr>
      <vt:lpstr>Reintegration of  university college</vt:lpstr>
      <vt:lpstr>Civic Engagement Steering committee</vt:lpstr>
      <vt:lpstr>Strategic Communications, Enrollment &amp; Marketing Plans</vt:lpstr>
      <vt:lpstr>Thank you for joining this journey</vt:lpstr>
    </vt:vector>
  </TitlesOfParts>
  <Company>University of Maine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Renee Jean Letendre</dc:creator>
  <cp:lastModifiedBy>Renee Jean Letendre</cp:lastModifiedBy>
  <cp:revision>115</cp:revision>
  <cp:lastPrinted>2017-11-01T16:33:24Z</cp:lastPrinted>
  <dcterms:created xsi:type="dcterms:W3CDTF">2017-09-28T15:14:06Z</dcterms:created>
  <dcterms:modified xsi:type="dcterms:W3CDTF">2018-02-08T19:56:18Z</dcterms:modified>
</cp:coreProperties>
</file>