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1"/>
  </p:sldMasterIdLst>
  <p:notesMasterIdLst>
    <p:notesMasterId r:id="rId33"/>
  </p:notesMasterIdLst>
  <p:handoutMasterIdLst>
    <p:handoutMasterId r:id="rId34"/>
  </p:handoutMasterIdLst>
  <p:sldIdLst>
    <p:sldId id="327" r:id="rId2"/>
    <p:sldId id="349" r:id="rId3"/>
    <p:sldId id="311" r:id="rId4"/>
    <p:sldId id="315" r:id="rId5"/>
    <p:sldId id="354" r:id="rId6"/>
    <p:sldId id="328" r:id="rId7"/>
    <p:sldId id="353" r:id="rId8"/>
    <p:sldId id="352" r:id="rId9"/>
    <p:sldId id="355" r:id="rId10"/>
    <p:sldId id="329" r:id="rId11"/>
    <p:sldId id="350" r:id="rId12"/>
    <p:sldId id="309" r:id="rId13"/>
    <p:sldId id="335" r:id="rId14"/>
    <p:sldId id="334" r:id="rId15"/>
    <p:sldId id="333" r:id="rId16"/>
    <p:sldId id="332" r:id="rId17"/>
    <p:sldId id="337" r:id="rId18"/>
    <p:sldId id="338" r:id="rId19"/>
    <p:sldId id="351" r:id="rId20"/>
    <p:sldId id="331" r:id="rId21"/>
    <p:sldId id="340" r:id="rId22"/>
    <p:sldId id="341" r:id="rId23"/>
    <p:sldId id="310" r:id="rId24"/>
    <p:sldId id="339" r:id="rId25"/>
    <p:sldId id="344" r:id="rId26"/>
    <p:sldId id="345" r:id="rId27"/>
    <p:sldId id="346" r:id="rId28"/>
    <p:sldId id="347" r:id="rId29"/>
    <p:sldId id="348" r:id="rId30"/>
    <p:sldId id="342" r:id="rId31"/>
    <p:sldId id="272" r:id="rId3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0" autoAdjust="0"/>
    <p:restoredTop sz="95353"/>
  </p:normalViewPr>
  <p:slideViewPr>
    <p:cSldViewPr snapToGrid="0">
      <p:cViewPr varScale="1">
        <p:scale>
          <a:sx n="85" d="100"/>
          <a:sy n="85" d="100"/>
        </p:scale>
        <p:origin x="9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56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59BFB-40C5-4E53-BA76-B346873C392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56226-597E-4D85-869D-5F234EAC10BC}">
      <dgm:prSet phldrT="[Text]"/>
      <dgm:spPr/>
      <dgm:t>
        <a:bodyPr/>
        <a:lstStyle/>
        <a:p>
          <a:r>
            <a:rPr lang="en-US"/>
            <a:t>UMA Cyberspace</a:t>
          </a:r>
        </a:p>
      </dgm:t>
    </dgm:pt>
    <dgm:pt modelId="{BBA6A3CE-2E7B-4F8D-9BC6-2DCBF12821CC}" type="parTrans" cxnId="{C0A88C6D-E67F-424E-9008-5BA7D2FC9A21}">
      <dgm:prSet/>
      <dgm:spPr/>
      <dgm:t>
        <a:bodyPr/>
        <a:lstStyle/>
        <a:p>
          <a:endParaRPr lang="en-US"/>
        </a:p>
      </dgm:t>
    </dgm:pt>
    <dgm:pt modelId="{D1CE9771-04F0-4508-8798-1DA55F6AB161}" type="sibTrans" cxnId="{C0A88C6D-E67F-424E-9008-5BA7D2FC9A21}">
      <dgm:prSet/>
      <dgm:spPr/>
      <dgm:t>
        <a:bodyPr/>
        <a:lstStyle/>
        <a:p>
          <a:endParaRPr lang="en-US"/>
        </a:p>
      </dgm:t>
    </dgm:pt>
    <dgm:pt modelId="{591FDC6A-E8FE-4148-A7ED-023AA4AC0627}">
      <dgm:prSet phldrT="[Text]"/>
      <dgm:spPr/>
      <dgm:t>
        <a:bodyPr/>
        <a:lstStyle/>
        <a:p>
          <a:r>
            <a:rPr lang="en-US"/>
            <a:t>Navigation</a:t>
          </a:r>
        </a:p>
      </dgm:t>
    </dgm:pt>
    <dgm:pt modelId="{19C6EF12-9772-4D10-AF75-24788409E663}" type="parTrans" cxnId="{9ADDC279-5C4C-4456-8A33-0254FA10D27B}">
      <dgm:prSet/>
      <dgm:spPr/>
      <dgm:t>
        <a:bodyPr/>
        <a:lstStyle/>
        <a:p>
          <a:endParaRPr lang="en-US"/>
        </a:p>
      </dgm:t>
    </dgm:pt>
    <dgm:pt modelId="{AE9006D0-A2F9-4209-AF81-2DA0DE01418D}" type="sibTrans" cxnId="{9ADDC279-5C4C-4456-8A33-0254FA10D27B}">
      <dgm:prSet/>
      <dgm:spPr/>
      <dgm:t>
        <a:bodyPr/>
        <a:lstStyle/>
        <a:p>
          <a:endParaRPr lang="en-US"/>
        </a:p>
      </dgm:t>
    </dgm:pt>
    <dgm:pt modelId="{320BC0A0-BB6F-41AA-A286-F9E7BB1898F9}">
      <dgm:prSet phldrT="[Text]"/>
      <dgm:spPr/>
      <dgm:t>
        <a:bodyPr/>
        <a:lstStyle/>
        <a:p>
          <a:r>
            <a:rPr lang="en-US"/>
            <a:t>Access</a:t>
          </a:r>
        </a:p>
      </dgm:t>
    </dgm:pt>
    <dgm:pt modelId="{A19D037F-B325-4F04-8935-B1DE3D24CF86}" type="parTrans" cxnId="{2295198A-AE0D-4D67-9242-1E2AA270756E}">
      <dgm:prSet/>
      <dgm:spPr/>
      <dgm:t>
        <a:bodyPr/>
        <a:lstStyle/>
        <a:p>
          <a:endParaRPr lang="en-US"/>
        </a:p>
      </dgm:t>
    </dgm:pt>
    <dgm:pt modelId="{16F7E23D-4F6D-40C7-88DF-E3E2F8A882B8}" type="sibTrans" cxnId="{2295198A-AE0D-4D67-9242-1E2AA270756E}">
      <dgm:prSet/>
      <dgm:spPr/>
      <dgm:t>
        <a:bodyPr/>
        <a:lstStyle/>
        <a:p>
          <a:endParaRPr lang="en-US"/>
        </a:p>
      </dgm:t>
    </dgm:pt>
    <dgm:pt modelId="{F40536E7-AC26-4E23-950D-CE0435FB6CEB}">
      <dgm:prSet phldrT="[Text]"/>
      <dgm:spPr/>
      <dgm:t>
        <a:bodyPr/>
        <a:lstStyle/>
        <a:p>
          <a:r>
            <a:rPr lang="en-US"/>
            <a:t>Service</a:t>
          </a:r>
        </a:p>
      </dgm:t>
    </dgm:pt>
    <dgm:pt modelId="{5BFD31ED-142E-44C3-A27A-C6809B154F14}" type="parTrans" cxnId="{B48309EF-441A-45FA-892B-D47D9170EFC0}">
      <dgm:prSet/>
      <dgm:spPr/>
      <dgm:t>
        <a:bodyPr/>
        <a:lstStyle/>
        <a:p>
          <a:endParaRPr lang="en-US"/>
        </a:p>
      </dgm:t>
    </dgm:pt>
    <dgm:pt modelId="{1E227897-F8C2-423D-A4B4-9044F9AAD0F7}" type="sibTrans" cxnId="{B48309EF-441A-45FA-892B-D47D9170EFC0}">
      <dgm:prSet/>
      <dgm:spPr/>
      <dgm:t>
        <a:bodyPr/>
        <a:lstStyle/>
        <a:p>
          <a:endParaRPr lang="en-US"/>
        </a:p>
      </dgm:t>
    </dgm:pt>
    <dgm:pt modelId="{395B81DF-0617-47F1-9769-913332A60E93}">
      <dgm:prSet phldrT="[Text]"/>
      <dgm:spPr/>
      <dgm:t>
        <a:bodyPr/>
        <a:lstStyle/>
        <a:p>
          <a:r>
            <a:rPr lang="en-US"/>
            <a:t>Engagement</a:t>
          </a:r>
        </a:p>
      </dgm:t>
    </dgm:pt>
    <dgm:pt modelId="{7B615376-B43B-4323-B35A-5333EF813010}" type="parTrans" cxnId="{396DE1B0-181B-4425-AA62-DB4C733862F4}">
      <dgm:prSet/>
      <dgm:spPr/>
      <dgm:t>
        <a:bodyPr/>
        <a:lstStyle/>
        <a:p>
          <a:endParaRPr lang="en-US"/>
        </a:p>
      </dgm:t>
    </dgm:pt>
    <dgm:pt modelId="{0D2DE253-BF69-49DB-B954-1CCC2BDBB88E}" type="sibTrans" cxnId="{396DE1B0-181B-4425-AA62-DB4C733862F4}">
      <dgm:prSet/>
      <dgm:spPr/>
      <dgm:t>
        <a:bodyPr/>
        <a:lstStyle/>
        <a:p>
          <a:endParaRPr lang="en-US"/>
        </a:p>
      </dgm:t>
    </dgm:pt>
    <dgm:pt modelId="{D0CBFFF7-F99E-4AA1-A311-83DE2DAAE97F}" type="pres">
      <dgm:prSet presAssocID="{AFF59BFB-40C5-4E53-BA76-B346873C39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7FFDCE-24CD-4C05-84D3-DF62B3641108}" type="pres">
      <dgm:prSet presAssocID="{1E156226-597E-4D85-869D-5F234EAC10BC}" presName="centerShape" presStyleLbl="node0" presStyleIdx="0" presStyleCnt="1"/>
      <dgm:spPr/>
      <dgm:t>
        <a:bodyPr/>
        <a:lstStyle/>
        <a:p>
          <a:endParaRPr lang="en-US"/>
        </a:p>
      </dgm:t>
    </dgm:pt>
    <dgm:pt modelId="{15AC71B8-6041-445B-A844-7F474518A81A}" type="pres">
      <dgm:prSet presAssocID="{591FDC6A-E8FE-4148-A7ED-023AA4AC06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F883A-9F1A-4437-8D4B-144F5F1888CE}" type="pres">
      <dgm:prSet presAssocID="{591FDC6A-E8FE-4148-A7ED-023AA4AC0627}" presName="dummy" presStyleCnt="0"/>
      <dgm:spPr/>
    </dgm:pt>
    <dgm:pt modelId="{CC354A7B-09F3-4877-ADD9-27B0F7F7A5B3}" type="pres">
      <dgm:prSet presAssocID="{AE9006D0-A2F9-4209-AF81-2DA0DE01418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BFA1034-F647-4A1F-A136-CAFF21747311}" type="pres">
      <dgm:prSet presAssocID="{320BC0A0-BB6F-41AA-A286-F9E7BB1898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C183-E2A3-4DC5-BF45-E898FDA7E292}" type="pres">
      <dgm:prSet presAssocID="{320BC0A0-BB6F-41AA-A286-F9E7BB1898F9}" presName="dummy" presStyleCnt="0"/>
      <dgm:spPr/>
    </dgm:pt>
    <dgm:pt modelId="{C30520A9-0E44-4903-A58B-DB63855A651C}" type="pres">
      <dgm:prSet presAssocID="{16F7E23D-4F6D-40C7-88DF-E3E2F8A882B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0A0043A-BA88-4CAA-851C-856D9B021404}" type="pres">
      <dgm:prSet presAssocID="{F40536E7-AC26-4E23-950D-CE0435FB6CE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F2C2D-6DE4-449C-AA8E-66A1C10FD79F}" type="pres">
      <dgm:prSet presAssocID="{F40536E7-AC26-4E23-950D-CE0435FB6CEB}" presName="dummy" presStyleCnt="0"/>
      <dgm:spPr/>
    </dgm:pt>
    <dgm:pt modelId="{E80A8E80-86E2-41B0-8769-6C4A48754416}" type="pres">
      <dgm:prSet presAssocID="{1E227897-F8C2-423D-A4B4-9044F9AAD0F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DD96692-7C9B-4E25-A6E8-864BBD072205}" type="pres">
      <dgm:prSet presAssocID="{395B81DF-0617-47F1-9769-913332A60E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A66BE-E20D-442C-819E-AFE6B504FD29}" type="pres">
      <dgm:prSet presAssocID="{395B81DF-0617-47F1-9769-913332A60E93}" presName="dummy" presStyleCnt="0"/>
      <dgm:spPr/>
    </dgm:pt>
    <dgm:pt modelId="{0E8FBE83-BB4A-47D8-B6AC-B018B07D373D}" type="pres">
      <dgm:prSet presAssocID="{0D2DE253-BF69-49DB-B954-1CCC2BDBB88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2C175FE-130A-44F7-9594-7A3D370D1E10}" type="presOf" srcId="{320BC0A0-BB6F-41AA-A286-F9E7BB1898F9}" destId="{DBFA1034-F647-4A1F-A136-CAFF21747311}" srcOrd="0" destOrd="0" presId="urn:microsoft.com/office/officeart/2005/8/layout/radial6"/>
    <dgm:cxn modelId="{C7848BE5-153C-4BA7-B178-C0922F51A3AA}" type="presOf" srcId="{1E227897-F8C2-423D-A4B4-9044F9AAD0F7}" destId="{E80A8E80-86E2-41B0-8769-6C4A48754416}" srcOrd="0" destOrd="0" presId="urn:microsoft.com/office/officeart/2005/8/layout/radial6"/>
    <dgm:cxn modelId="{396DE1B0-181B-4425-AA62-DB4C733862F4}" srcId="{1E156226-597E-4D85-869D-5F234EAC10BC}" destId="{395B81DF-0617-47F1-9769-913332A60E93}" srcOrd="3" destOrd="0" parTransId="{7B615376-B43B-4323-B35A-5333EF813010}" sibTransId="{0D2DE253-BF69-49DB-B954-1CCC2BDBB88E}"/>
    <dgm:cxn modelId="{0818EDF0-EC5C-4124-947F-E86D5EDD6290}" type="presOf" srcId="{1E156226-597E-4D85-869D-5F234EAC10BC}" destId="{A77FFDCE-24CD-4C05-84D3-DF62B3641108}" srcOrd="0" destOrd="0" presId="urn:microsoft.com/office/officeart/2005/8/layout/radial6"/>
    <dgm:cxn modelId="{9D099A56-A7D3-4D3F-8FD9-40AB12957A32}" type="presOf" srcId="{F40536E7-AC26-4E23-950D-CE0435FB6CEB}" destId="{B0A0043A-BA88-4CAA-851C-856D9B021404}" srcOrd="0" destOrd="0" presId="urn:microsoft.com/office/officeart/2005/8/layout/radial6"/>
    <dgm:cxn modelId="{D80FC7EE-FB68-41A4-8706-859E49E4FC13}" type="presOf" srcId="{AE9006D0-A2F9-4209-AF81-2DA0DE01418D}" destId="{CC354A7B-09F3-4877-ADD9-27B0F7F7A5B3}" srcOrd="0" destOrd="0" presId="urn:microsoft.com/office/officeart/2005/8/layout/radial6"/>
    <dgm:cxn modelId="{44096582-1446-4FE7-803E-9726A5BE5906}" type="presOf" srcId="{0D2DE253-BF69-49DB-B954-1CCC2BDBB88E}" destId="{0E8FBE83-BB4A-47D8-B6AC-B018B07D373D}" srcOrd="0" destOrd="0" presId="urn:microsoft.com/office/officeart/2005/8/layout/radial6"/>
    <dgm:cxn modelId="{2295198A-AE0D-4D67-9242-1E2AA270756E}" srcId="{1E156226-597E-4D85-869D-5F234EAC10BC}" destId="{320BC0A0-BB6F-41AA-A286-F9E7BB1898F9}" srcOrd="1" destOrd="0" parTransId="{A19D037F-B325-4F04-8935-B1DE3D24CF86}" sibTransId="{16F7E23D-4F6D-40C7-88DF-E3E2F8A882B8}"/>
    <dgm:cxn modelId="{4936EADB-D886-4557-8685-6D50DF03F215}" type="presOf" srcId="{AFF59BFB-40C5-4E53-BA76-B346873C392A}" destId="{D0CBFFF7-F99E-4AA1-A311-83DE2DAAE97F}" srcOrd="0" destOrd="0" presId="urn:microsoft.com/office/officeart/2005/8/layout/radial6"/>
    <dgm:cxn modelId="{9ADDC279-5C4C-4456-8A33-0254FA10D27B}" srcId="{1E156226-597E-4D85-869D-5F234EAC10BC}" destId="{591FDC6A-E8FE-4148-A7ED-023AA4AC0627}" srcOrd="0" destOrd="0" parTransId="{19C6EF12-9772-4D10-AF75-24788409E663}" sibTransId="{AE9006D0-A2F9-4209-AF81-2DA0DE01418D}"/>
    <dgm:cxn modelId="{9DD4D257-063B-4F78-9362-ED210387505B}" type="presOf" srcId="{591FDC6A-E8FE-4148-A7ED-023AA4AC0627}" destId="{15AC71B8-6041-445B-A844-7F474518A81A}" srcOrd="0" destOrd="0" presId="urn:microsoft.com/office/officeart/2005/8/layout/radial6"/>
    <dgm:cxn modelId="{77579043-F4DD-49B9-A948-AE06AE177EAB}" type="presOf" srcId="{395B81DF-0617-47F1-9769-913332A60E93}" destId="{EDD96692-7C9B-4E25-A6E8-864BBD072205}" srcOrd="0" destOrd="0" presId="urn:microsoft.com/office/officeart/2005/8/layout/radial6"/>
    <dgm:cxn modelId="{B48309EF-441A-45FA-892B-D47D9170EFC0}" srcId="{1E156226-597E-4D85-869D-5F234EAC10BC}" destId="{F40536E7-AC26-4E23-950D-CE0435FB6CEB}" srcOrd="2" destOrd="0" parTransId="{5BFD31ED-142E-44C3-A27A-C6809B154F14}" sibTransId="{1E227897-F8C2-423D-A4B4-9044F9AAD0F7}"/>
    <dgm:cxn modelId="{BC89700F-2864-469F-801E-3EC2008AF587}" type="presOf" srcId="{16F7E23D-4F6D-40C7-88DF-E3E2F8A882B8}" destId="{C30520A9-0E44-4903-A58B-DB63855A651C}" srcOrd="0" destOrd="0" presId="urn:microsoft.com/office/officeart/2005/8/layout/radial6"/>
    <dgm:cxn modelId="{C0A88C6D-E67F-424E-9008-5BA7D2FC9A21}" srcId="{AFF59BFB-40C5-4E53-BA76-B346873C392A}" destId="{1E156226-597E-4D85-869D-5F234EAC10BC}" srcOrd="0" destOrd="0" parTransId="{BBA6A3CE-2E7B-4F8D-9BC6-2DCBF12821CC}" sibTransId="{D1CE9771-04F0-4508-8798-1DA55F6AB161}"/>
    <dgm:cxn modelId="{BF221E25-3EBD-453A-8648-4E6C7D760966}" type="presParOf" srcId="{D0CBFFF7-F99E-4AA1-A311-83DE2DAAE97F}" destId="{A77FFDCE-24CD-4C05-84D3-DF62B3641108}" srcOrd="0" destOrd="0" presId="urn:microsoft.com/office/officeart/2005/8/layout/radial6"/>
    <dgm:cxn modelId="{E2BBC38E-7ACE-4510-B1C1-3F38C6CAAD05}" type="presParOf" srcId="{D0CBFFF7-F99E-4AA1-A311-83DE2DAAE97F}" destId="{15AC71B8-6041-445B-A844-7F474518A81A}" srcOrd="1" destOrd="0" presId="urn:microsoft.com/office/officeart/2005/8/layout/radial6"/>
    <dgm:cxn modelId="{18B04210-EC16-45CF-AB6B-5C2BD32EB8B2}" type="presParOf" srcId="{D0CBFFF7-F99E-4AA1-A311-83DE2DAAE97F}" destId="{4ADF883A-9F1A-4437-8D4B-144F5F1888CE}" srcOrd="2" destOrd="0" presId="urn:microsoft.com/office/officeart/2005/8/layout/radial6"/>
    <dgm:cxn modelId="{CF3334DA-26EF-4B73-8A0F-BE1E08CF2E29}" type="presParOf" srcId="{D0CBFFF7-F99E-4AA1-A311-83DE2DAAE97F}" destId="{CC354A7B-09F3-4877-ADD9-27B0F7F7A5B3}" srcOrd="3" destOrd="0" presId="urn:microsoft.com/office/officeart/2005/8/layout/radial6"/>
    <dgm:cxn modelId="{D305BDAD-9FCD-451D-BE7F-D0504C92955F}" type="presParOf" srcId="{D0CBFFF7-F99E-4AA1-A311-83DE2DAAE97F}" destId="{DBFA1034-F647-4A1F-A136-CAFF21747311}" srcOrd="4" destOrd="0" presId="urn:microsoft.com/office/officeart/2005/8/layout/radial6"/>
    <dgm:cxn modelId="{1881C791-A676-48C3-8BBA-D1265F8AC542}" type="presParOf" srcId="{D0CBFFF7-F99E-4AA1-A311-83DE2DAAE97F}" destId="{4035C183-E2A3-4DC5-BF45-E898FDA7E292}" srcOrd="5" destOrd="0" presId="urn:microsoft.com/office/officeart/2005/8/layout/radial6"/>
    <dgm:cxn modelId="{8D77B0EA-9639-4DBA-B690-75E59A27FE0E}" type="presParOf" srcId="{D0CBFFF7-F99E-4AA1-A311-83DE2DAAE97F}" destId="{C30520A9-0E44-4903-A58B-DB63855A651C}" srcOrd="6" destOrd="0" presId="urn:microsoft.com/office/officeart/2005/8/layout/radial6"/>
    <dgm:cxn modelId="{CC387EEF-AEEB-4118-8C48-00FB413FE8D4}" type="presParOf" srcId="{D0CBFFF7-F99E-4AA1-A311-83DE2DAAE97F}" destId="{B0A0043A-BA88-4CAA-851C-856D9B021404}" srcOrd="7" destOrd="0" presId="urn:microsoft.com/office/officeart/2005/8/layout/radial6"/>
    <dgm:cxn modelId="{8B2C64F4-3D4B-4C7D-8115-101D891C5EFA}" type="presParOf" srcId="{D0CBFFF7-F99E-4AA1-A311-83DE2DAAE97F}" destId="{2E0F2C2D-6DE4-449C-AA8E-66A1C10FD79F}" srcOrd="8" destOrd="0" presId="urn:microsoft.com/office/officeart/2005/8/layout/radial6"/>
    <dgm:cxn modelId="{F4B97F62-4F06-4F55-99F4-145B7D7B2004}" type="presParOf" srcId="{D0CBFFF7-F99E-4AA1-A311-83DE2DAAE97F}" destId="{E80A8E80-86E2-41B0-8769-6C4A48754416}" srcOrd="9" destOrd="0" presId="urn:microsoft.com/office/officeart/2005/8/layout/radial6"/>
    <dgm:cxn modelId="{83432BF8-3DDF-4E37-B903-B5C17117861B}" type="presParOf" srcId="{D0CBFFF7-F99E-4AA1-A311-83DE2DAAE97F}" destId="{EDD96692-7C9B-4E25-A6E8-864BBD072205}" srcOrd="10" destOrd="0" presId="urn:microsoft.com/office/officeart/2005/8/layout/radial6"/>
    <dgm:cxn modelId="{9E49BDA7-741D-425C-B347-3B990057B03A}" type="presParOf" srcId="{D0CBFFF7-F99E-4AA1-A311-83DE2DAAE97F}" destId="{A01A66BE-E20D-442C-819E-AFE6B504FD29}" srcOrd="11" destOrd="0" presId="urn:microsoft.com/office/officeart/2005/8/layout/radial6"/>
    <dgm:cxn modelId="{B5E28D4D-DC5E-4C45-BE37-4433011CCAE9}" type="presParOf" srcId="{D0CBFFF7-F99E-4AA1-A311-83DE2DAAE97F}" destId="{0E8FBE83-BB4A-47D8-B6AC-B018B07D373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FBE83-BB4A-47D8-B6AC-B018B07D373D}">
      <dsp:nvSpPr>
        <dsp:cNvPr id="0" name=""/>
        <dsp:cNvSpPr/>
      </dsp:nvSpPr>
      <dsp:spPr>
        <a:xfrm>
          <a:off x="1979147" y="685053"/>
          <a:ext cx="4566271" cy="456627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A8E80-86E2-41B0-8769-6C4A48754416}">
      <dsp:nvSpPr>
        <dsp:cNvPr id="0" name=""/>
        <dsp:cNvSpPr/>
      </dsp:nvSpPr>
      <dsp:spPr>
        <a:xfrm>
          <a:off x="1979147" y="685053"/>
          <a:ext cx="4566271" cy="456627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520A9-0E44-4903-A58B-DB63855A651C}">
      <dsp:nvSpPr>
        <dsp:cNvPr id="0" name=""/>
        <dsp:cNvSpPr/>
      </dsp:nvSpPr>
      <dsp:spPr>
        <a:xfrm>
          <a:off x="1979147" y="685053"/>
          <a:ext cx="4566271" cy="4566271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54A7B-09F3-4877-ADD9-27B0F7F7A5B3}">
      <dsp:nvSpPr>
        <dsp:cNvPr id="0" name=""/>
        <dsp:cNvSpPr/>
      </dsp:nvSpPr>
      <dsp:spPr>
        <a:xfrm>
          <a:off x="1979147" y="685053"/>
          <a:ext cx="4566271" cy="4566271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FFDCE-24CD-4C05-84D3-DF62B3641108}">
      <dsp:nvSpPr>
        <dsp:cNvPr id="0" name=""/>
        <dsp:cNvSpPr/>
      </dsp:nvSpPr>
      <dsp:spPr>
        <a:xfrm>
          <a:off x="3211280" y="1917186"/>
          <a:ext cx="2102004" cy="2102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UMA Cyberspace</a:t>
          </a:r>
        </a:p>
      </dsp:txBody>
      <dsp:txXfrm>
        <a:off x="3519111" y="2225017"/>
        <a:ext cx="1486342" cy="1486342"/>
      </dsp:txXfrm>
    </dsp:sp>
    <dsp:sp modelId="{15AC71B8-6041-445B-A844-7F474518A81A}">
      <dsp:nvSpPr>
        <dsp:cNvPr id="0" name=""/>
        <dsp:cNvSpPr/>
      </dsp:nvSpPr>
      <dsp:spPr>
        <a:xfrm>
          <a:off x="3526581" y="2322"/>
          <a:ext cx="1471403" cy="1471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Navigation</a:t>
          </a:r>
        </a:p>
      </dsp:txBody>
      <dsp:txXfrm>
        <a:off x="3742063" y="217804"/>
        <a:ext cx="1040439" cy="1040439"/>
      </dsp:txXfrm>
    </dsp:sp>
    <dsp:sp modelId="{DBFA1034-F647-4A1F-A136-CAFF21747311}">
      <dsp:nvSpPr>
        <dsp:cNvPr id="0" name=""/>
        <dsp:cNvSpPr/>
      </dsp:nvSpPr>
      <dsp:spPr>
        <a:xfrm>
          <a:off x="5756746" y="2232487"/>
          <a:ext cx="1471403" cy="1471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Access</a:t>
          </a:r>
        </a:p>
      </dsp:txBody>
      <dsp:txXfrm>
        <a:off x="5972228" y="2447969"/>
        <a:ext cx="1040439" cy="1040439"/>
      </dsp:txXfrm>
    </dsp:sp>
    <dsp:sp modelId="{B0A0043A-BA88-4CAA-851C-856D9B021404}">
      <dsp:nvSpPr>
        <dsp:cNvPr id="0" name=""/>
        <dsp:cNvSpPr/>
      </dsp:nvSpPr>
      <dsp:spPr>
        <a:xfrm>
          <a:off x="3526581" y="4462652"/>
          <a:ext cx="1471403" cy="1471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Service</a:t>
          </a:r>
        </a:p>
      </dsp:txBody>
      <dsp:txXfrm>
        <a:off x="3742063" y="4678134"/>
        <a:ext cx="1040439" cy="1040439"/>
      </dsp:txXfrm>
    </dsp:sp>
    <dsp:sp modelId="{EDD96692-7C9B-4E25-A6E8-864BBD072205}">
      <dsp:nvSpPr>
        <dsp:cNvPr id="0" name=""/>
        <dsp:cNvSpPr/>
      </dsp:nvSpPr>
      <dsp:spPr>
        <a:xfrm>
          <a:off x="1296416" y="2232487"/>
          <a:ext cx="1471403" cy="1471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Engagement</a:t>
          </a:r>
        </a:p>
      </dsp:txBody>
      <dsp:txXfrm>
        <a:off x="1511898" y="2447969"/>
        <a:ext cx="1040439" cy="104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35C51F1-64F7-8746-B799-0D85D720D3DB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B1EF8E0-DC1C-964B-A893-E452F4F0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F29192E-3B83-F547-867F-13630605168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59FC19F-B152-9E4E-A87A-BD6E4D3F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C19F-B152-9E4E-A87A-BD6E4D3F04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C19F-B152-9E4E-A87A-BD6E4D3F04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2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FC19F-B152-9E4E-A87A-BD6E4D3F04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1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4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66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0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40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9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2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2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4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9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4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1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2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0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21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6" y="1326044"/>
            <a:ext cx="6593681" cy="1790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dirty="0"/>
              <a:t>Vision 2.0</a:t>
            </a:r>
            <a:br>
              <a:rPr lang="en-US" sz="4050" dirty="0"/>
            </a:br>
            <a:r>
              <a:rPr lang="en-US" sz="4050" dirty="0" smtClean="0"/>
              <a:t>Wrap-up</a:t>
            </a:r>
            <a:r>
              <a:rPr lang="en-US" sz="4050" dirty="0"/>
              <a:t/>
            </a:r>
            <a:br>
              <a:rPr lang="en-US" sz="4050" dirty="0"/>
            </a:br>
            <a:endParaRPr lang="en-US" sz="4050" dirty="0"/>
          </a:p>
        </p:txBody>
      </p:sp>
      <p:pic>
        <p:nvPicPr>
          <p:cNvPr id="2050" name="Picture 2" descr="Displaying UMA_logo_officialseal.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85" y="2735098"/>
            <a:ext cx="2359343" cy="23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3828" y="5104397"/>
            <a:ext cx="286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Campus Open Forums</a:t>
            </a:r>
          </a:p>
          <a:p>
            <a:r>
              <a:rPr lang="en-US" dirty="0" smtClean="0"/>
              <a:t>April 23 &amp; 25,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10" y="5050524"/>
            <a:ext cx="7116651" cy="1524000"/>
          </a:xfrm>
        </p:spPr>
        <p:txBody>
          <a:bodyPr/>
          <a:lstStyle/>
          <a:p>
            <a:r>
              <a:rPr lang="en-US" dirty="0" smtClean="0"/>
              <a:t>Re-emergence of UMA:</a:t>
            </a:r>
            <a:br>
              <a:rPr lang="en-US" dirty="0" smtClean="0"/>
            </a:br>
            <a:r>
              <a:rPr lang="en-US" dirty="0" smtClean="0"/>
              <a:t>Marketing &amp; Communications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2" y="255155"/>
            <a:ext cx="6205771" cy="4795369"/>
          </a:xfrm>
        </p:spPr>
      </p:pic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51102" y="3293327"/>
            <a:ext cx="223024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3139763">
            <a:off x="3723235" y="4289502"/>
            <a:ext cx="349405" cy="14124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Civic Engagement Plan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399" y="3843868"/>
            <a:ext cx="5830229" cy="191346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Kati </a:t>
            </a:r>
            <a:r>
              <a:rPr lang="en-US" dirty="0" err="1" smtClean="0">
                <a:solidFill>
                  <a:srgbClr val="FFFF00"/>
                </a:solidFill>
              </a:rPr>
              <a:t>Corlew</a:t>
            </a:r>
            <a:r>
              <a:rPr lang="en-US" dirty="0" smtClean="0">
                <a:solidFill>
                  <a:srgbClr val="FFFF00"/>
                </a:solidFill>
              </a:rPr>
              <a:t>, Faculty Co-Chair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Gilda </a:t>
            </a:r>
            <a:r>
              <a:rPr lang="en-US" dirty="0" err="1" smtClean="0">
                <a:solidFill>
                  <a:srgbClr val="FFFF00"/>
                </a:solidFill>
              </a:rPr>
              <a:t>Nardone</a:t>
            </a:r>
            <a:r>
              <a:rPr lang="en-US" dirty="0" smtClean="0">
                <a:solidFill>
                  <a:srgbClr val="FFFF00"/>
                </a:solidFill>
              </a:rPr>
              <a:t>, Administrative Co-Chair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Engagement </a:t>
            </a:r>
            <a:br>
              <a:rPr lang="en-US" dirty="0" smtClean="0"/>
            </a:br>
            <a:r>
              <a:rPr lang="en-US" dirty="0" smtClean="0"/>
              <a:t>– Overall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2903"/>
            <a:ext cx="7740445" cy="3767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Create, coordinate, and communicate a continuum of Civic Engagement activities within the UMA community, as outlined in the University’s strategic plan (Strategy 3.5), that will enhance the development of informed, responsible, and involved citizen-graduates.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Engagement </a:t>
            </a:r>
            <a:br>
              <a:rPr lang="en-US" dirty="0" smtClean="0"/>
            </a:br>
            <a:r>
              <a:rPr lang="en-US" dirty="0" smtClean="0"/>
              <a:t>– Working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2903"/>
            <a:ext cx="7799439" cy="3767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“Civic </a:t>
            </a:r>
            <a:r>
              <a:rPr lang="en-US" sz="2400" dirty="0">
                <a:solidFill>
                  <a:srgbClr val="FFFF00"/>
                </a:solidFill>
              </a:rPr>
              <a:t>engagement means working to make a difference in the civic life of our communities and developing the combination of knowledge, skills, values, and motivation to make that difference. It means promoting the quality of life in a community, though both political and non-political processes</a:t>
            </a:r>
            <a:r>
              <a:rPr lang="en-US" sz="2400" dirty="0" smtClean="0">
                <a:solidFill>
                  <a:srgbClr val="FFFF00"/>
                </a:solidFill>
              </a:rPr>
              <a:t>.”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FFFF00"/>
                </a:solidFill>
              </a:rPr>
              <a:t>- Thomas Ehrlich, </a:t>
            </a:r>
            <a:r>
              <a:rPr lang="en-US" sz="1800" i="1" u="sng" dirty="0">
                <a:solidFill>
                  <a:srgbClr val="FFFF00"/>
                </a:solidFill>
              </a:rPr>
              <a:t>Civic Responsibility and Higher </a:t>
            </a:r>
            <a:r>
              <a:rPr lang="en-US" sz="1800" i="1" u="sng" dirty="0" smtClean="0">
                <a:solidFill>
                  <a:srgbClr val="FFFF00"/>
                </a:solidFill>
              </a:rPr>
              <a:t>Education</a:t>
            </a:r>
            <a:r>
              <a:rPr lang="en-US" sz="1800" i="1" dirty="0" smtClean="0">
                <a:solidFill>
                  <a:srgbClr val="FFFF00"/>
                </a:solidFill>
              </a:rPr>
              <a:t>, 2000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Engagement </a:t>
            </a:r>
            <a:br>
              <a:rPr lang="en-US" dirty="0" smtClean="0"/>
            </a:br>
            <a:r>
              <a:rPr lang="en-US" dirty="0" smtClean="0"/>
              <a:t>– 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012903"/>
            <a:ext cx="7666702" cy="376767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Student-Focused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Statewide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Valuing all Contributions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Building Capacity and a Community of Practice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937917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Civic Engagement </a:t>
            </a:r>
            <a:br>
              <a:rPr lang="en-US" dirty="0" smtClean="0"/>
            </a:br>
            <a:r>
              <a:rPr lang="en-US" dirty="0" smtClean="0"/>
              <a:t>– Short-Term Plan </a:t>
            </a:r>
            <a:r>
              <a:rPr lang="en-US" sz="2000" i="1" dirty="0" smtClean="0"/>
              <a:t>(Feb-Aug 2018)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398206"/>
            <a:ext cx="8153400" cy="438236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Establish an inclusive Civic Engagement (CE) Steering Committee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Establish regular communication and coordination between faculty and administration Co-Chairs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Inventory and communicate existing interest, activity, capacity, and resources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Develop systems for sharing CE information and resources within the Steering Committee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Civic Engagement </a:t>
            </a:r>
            <a:br>
              <a:rPr lang="en-US" dirty="0"/>
            </a:br>
            <a:r>
              <a:rPr lang="en-US" dirty="0"/>
              <a:t>– Short-Term Plan </a:t>
            </a:r>
            <a:r>
              <a:rPr lang="en-US" sz="2000" i="1" dirty="0"/>
              <a:t>(Feb-Aug 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23903" cy="432337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Research other CE models and </a:t>
            </a:r>
            <a:r>
              <a:rPr lang="en-US" sz="2400" dirty="0" smtClean="0">
                <a:solidFill>
                  <a:srgbClr val="FFFF00"/>
                </a:solidFill>
              </a:rPr>
              <a:t>resources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Set priority goals and clarify </a:t>
            </a:r>
            <a:r>
              <a:rPr lang="en-US" sz="2400" dirty="0" smtClean="0">
                <a:solidFill>
                  <a:srgbClr val="FFFF00"/>
                </a:solidFill>
              </a:rPr>
              <a:t>process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Explore badging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Develop internship models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Integrate into Academic Programs of the Future, as appropriate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Develop proposal for a CE course designator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Coordinate calendar and communication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92340"/>
            <a:ext cx="8123903" cy="1524000"/>
          </a:xfrm>
        </p:spPr>
        <p:txBody>
          <a:bodyPr>
            <a:normAutofit/>
          </a:bodyPr>
          <a:lstStyle/>
          <a:p>
            <a:r>
              <a:rPr lang="en-US" dirty="0"/>
              <a:t>Civic Engagement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/>
              <a:t>Longer-Term Plan </a:t>
            </a:r>
            <a:r>
              <a:rPr lang="en-US" sz="2200" i="1" dirty="0"/>
              <a:t>(Sept 2018-June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23903" cy="432337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Assess progress on priority goals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Define an organizational structure for CE at UMA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Clarify leadership roles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Explore options for virtual resource hub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Communicate about CE to the broader community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Build capacity and develop resources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Develop and begin to implement CE Professional </a:t>
            </a:r>
            <a:r>
              <a:rPr lang="en-US" sz="2400" dirty="0">
                <a:solidFill>
                  <a:srgbClr val="FFFF00"/>
                </a:solidFill>
              </a:rPr>
              <a:t>D</a:t>
            </a:r>
            <a:r>
              <a:rPr lang="en-US" sz="2400" dirty="0" smtClean="0">
                <a:solidFill>
                  <a:srgbClr val="FFFF00"/>
                </a:solidFill>
              </a:rPr>
              <a:t>evelopment Plan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92340"/>
            <a:ext cx="7622309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Civic </a:t>
            </a:r>
            <a:r>
              <a:rPr lang="en-US"/>
              <a:t>Engagement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– </a:t>
            </a:r>
            <a:r>
              <a:rPr lang="en-US" dirty="0" smtClean="0"/>
              <a:t>Maine Campus Compact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8783"/>
            <a:ext cx="8646980" cy="432337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Donald Harwood Faculty Award for Service-Learning Excellence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Sharon McMahon Sawyer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Heart and Soul Student Award</a:t>
            </a:r>
          </a:p>
          <a:p>
            <a:pPr lvl="1"/>
            <a:r>
              <a:rPr lang="en-US" sz="2000" dirty="0" err="1" smtClean="0">
                <a:solidFill>
                  <a:srgbClr val="FFFF00"/>
                </a:solidFill>
              </a:rPr>
              <a:t>Aaminah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Aleem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President’s Campus Leadership Award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First Nations Student Circle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“PILLARS” Philanthropy Innovation Learning Leadership Action Responsibility Service Certificate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Cathy </a:t>
            </a:r>
            <a:r>
              <a:rPr lang="en-US" sz="2000" dirty="0" err="1" smtClean="0">
                <a:solidFill>
                  <a:srgbClr val="FFFF00"/>
                </a:solidFill>
              </a:rPr>
              <a:t>Geren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700" i="1" dirty="0">
                <a:solidFill>
                  <a:srgbClr val="FFFF00"/>
                </a:solidFill>
              </a:rPr>
              <a:t>A</a:t>
            </a:r>
            <a:r>
              <a:rPr lang="en-US" sz="1700" i="1" dirty="0" smtClean="0">
                <a:solidFill>
                  <a:srgbClr val="FFFF00"/>
                </a:solidFill>
              </a:rPr>
              <a:t>ward </a:t>
            </a:r>
            <a:r>
              <a:rPr lang="en-US" sz="1700" i="1" dirty="0">
                <a:solidFill>
                  <a:srgbClr val="FFFF00"/>
                </a:solidFill>
              </a:rPr>
              <a:t>c</a:t>
            </a:r>
            <a:r>
              <a:rPr lang="en-US" sz="1700" i="1" dirty="0" smtClean="0">
                <a:solidFill>
                  <a:srgbClr val="FFFF00"/>
                </a:solidFill>
              </a:rPr>
              <a:t>eremony is being held at Bates College on 4/25 from 2-4pm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Cyberspace master plan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Sheri Fraser, Dean of Students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3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915615" cy="442517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Quick Review: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Academic Programs of the Future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Strategic Communications, Marketing &amp; Enrollment Plans</a:t>
            </a:r>
          </a:p>
          <a:p>
            <a:pPr marL="0" indent="0">
              <a:buNone/>
            </a:pPr>
            <a:endParaRPr lang="en-US" sz="60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Re-emergence of UMA:  Final Plans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Academic Services Division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Communications &amp; Marketing Teams</a:t>
            </a:r>
          </a:p>
          <a:p>
            <a:pPr marL="0" indent="0">
              <a:buNone/>
            </a:pPr>
            <a:endParaRPr lang="en-US" sz="6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Civic Engagement Plan </a:t>
            </a:r>
            <a:r>
              <a:rPr lang="mr-IN" dirty="0" smtClean="0">
                <a:solidFill>
                  <a:srgbClr val="FFFF00"/>
                </a:solidFill>
              </a:rPr>
              <a:t>–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survey available until April 27</a:t>
            </a:r>
            <a:r>
              <a:rPr lang="en-US" sz="1600" baseline="30000" dirty="0" smtClean="0">
                <a:solidFill>
                  <a:srgbClr val="FFFF00"/>
                </a:solidFill>
              </a:rPr>
              <a:t>th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n-US" sz="60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Cyberspace Master Plan </a:t>
            </a:r>
            <a:r>
              <a:rPr lang="mr-IN" dirty="0">
                <a:solidFill>
                  <a:srgbClr val="FFFF00"/>
                </a:solidFill>
              </a:rPr>
              <a:t>–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1600" dirty="0">
                <a:solidFill>
                  <a:srgbClr val="FFFF00"/>
                </a:solidFill>
              </a:rPr>
              <a:t>survey available until April 27</a:t>
            </a:r>
            <a:r>
              <a:rPr lang="en-US" sz="1600" baseline="30000" dirty="0">
                <a:solidFill>
                  <a:srgbClr val="FFFF00"/>
                </a:solidFill>
              </a:rPr>
              <a:t>th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</a:p>
          <a:p>
            <a:endParaRPr lang="en-US" sz="600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Discussion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69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Cyberspace Master Plan </a:t>
            </a:r>
            <a:br>
              <a:rPr lang="en-US" dirty="0" smtClean="0"/>
            </a:br>
            <a:r>
              <a:rPr lang="en-US" dirty="0" smtClean="0"/>
              <a:t>- Vision 2.0 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012903"/>
            <a:ext cx="8064910" cy="3767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>
                <a:solidFill>
                  <a:srgbClr val="FFFF00"/>
                </a:solidFill>
              </a:rPr>
              <a:t>Develop a “Cyberspace” Master Plan to provide all students with digital pathways to services &amp; support.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Cyberspace Master Plan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What our students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Improved navigation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One stop view (dashboard)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Mobile access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Task reminders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One stop service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Clear contact person(s)/advisor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Community of online learners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Live chat/help options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Consistent </a:t>
            </a:r>
            <a:r>
              <a:rPr lang="en-US" sz="2400" dirty="0" smtClean="0">
                <a:solidFill>
                  <a:srgbClr val="FFFF00"/>
                </a:solidFill>
              </a:rPr>
              <a:t>class </a:t>
            </a:r>
            <a:r>
              <a:rPr lang="en-US" sz="2400" dirty="0">
                <a:solidFill>
                  <a:srgbClr val="FFFF00"/>
                </a:solidFill>
              </a:rPr>
              <a:t>e</a:t>
            </a:r>
            <a:r>
              <a:rPr lang="en-US" sz="2400" dirty="0" smtClean="0">
                <a:solidFill>
                  <a:srgbClr val="FFFF00"/>
                </a:solidFill>
              </a:rPr>
              <a:t>xperience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7830015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Cyberspace Master </a:t>
            </a:r>
            <a:r>
              <a:rPr lang="en-US"/>
              <a:t>Plan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– </a:t>
            </a:r>
            <a:r>
              <a:rPr lang="en-US" dirty="0" smtClean="0"/>
              <a:t>Goals for Cyberspace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2903"/>
            <a:ext cx="8532541" cy="376767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Easily access information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Communicate with faculty and staff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Conduct transactions with device(s) of choice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Create sense of belonging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Promote student engagement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13155652"/>
              </p:ext>
            </p:extLst>
          </p:nvPr>
        </p:nvGraphicFramePr>
        <p:xfrm>
          <a:off x="206479" y="427703"/>
          <a:ext cx="8524566" cy="593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02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Cyberspace Master Plan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2903"/>
            <a:ext cx="8532541" cy="376767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Establish portal as front door for digital services &amp; support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Adopt task-based navigation for the portal and web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Integrate and unify technology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Cyberspace Master Plan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2903"/>
            <a:ext cx="8532541" cy="376767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Invest in mobile access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Create a UMA APP(s)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Partnerships to provide mobile devices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Cyberspace Master Plan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2903"/>
            <a:ext cx="8532541" cy="376767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FFFF00"/>
                </a:solidFill>
              </a:rPr>
              <a:t>Introduce on-demand concierge service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Pilot </a:t>
            </a:r>
            <a:r>
              <a:rPr lang="en-US" sz="2400" dirty="0" smtClean="0">
                <a:solidFill>
                  <a:srgbClr val="FFFF00"/>
                </a:solidFill>
              </a:rPr>
              <a:t>dynamic </a:t>
            </a:r>
            <a:r>
              <a:rPr lang="en-US" sz="2400" dirty="0">
                <a:solidFill>
                  <a:srgbClr val="FFFF00"/>
                </a:solidFill>
              </a:rPr>
              <a:t>Q &amp; A tool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Improve customer service (hand-offs and response times)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Expand embedded services &amp; information in classes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Improve registration information &amp; procedures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Explore navigator/coach model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Cyberspace Master Plan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11161"/>
            <a:ext cx="8532541" cy="3969412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srgbClr val="FFFF00"/>
                </a:solidFill>
              </a:rPr>
              <a:t>Build online </a:t>
            </a:r>
            <a:r>
              <a:rPr lang="en-US" sz="2400" dirty="0">
                <a:solidFill>
                  <a:srgbClr val="FFFF00"/>
                </a:solidFill>
              </a:rPr>
              <a:t>engagement activities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Create specific space(s) for online engagement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Gamify and incentivize participation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Establish online clubs/student organizations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Provide community with </a:t>
            </a:r>
            <a:r>
              <a:rPr lang="en-US" sz="2400" dirty="0" smtClean="0">
                <a:solidFill>
                  <a:srgbClr val="FFFF00"/>
                </a:solidFill>
              </a:rPr>
              <a:t>tools, such as Adobe </a:t>
            </a:r>
            <a:r>
              <a:rPr lang="en-US" sz="2400" dirty="0">
                <a:solidFill>
                  <a:srgbClr val="FFFF00"/>
                </a:solidFill>
              </a:rPr>
              <a:t>Creative Cloud and “Maker Spaces”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Regional location engagement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Increase asynchronous and hybrid option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Cyberspace Master Plan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12903"/>
            <a:ext cx="8532541" cy="376767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FFFF00"/>
                </a:solidFill>
              </a:rPr>
              <a:t>Implementation Oversight Group</a:t>
            </a:r>
          </a:p>
          <a:p>
            <a:pPr lvl="0"/>
            <a:r>
              <a:rPr lang="en-US" sz="2400" dirty="0">
                <a:solidFill>
                  <a:srgbClr val="FFFF00"/>
                </a:solidFill>
              </a:rPr>
              <a:t>Continuous Improvement/Evolution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453582" cy="1524000"/>
          </a:xfrm>
        </p:spPr>
        <p:txBody>
          <a:bodyPr>
            <a:normAutofit/>
          </a:bodyPr>
          <a:lstStyle/>
          <a:p>
            <a:r>
              <a:rPr lang="en-US" dirty="0"/>
              <a:t>Cyberspace Master Plan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sz="2200" dirty="0" smtClean="0"/>
              <a:t>Appreciation &amp; Gratitude:  Committee members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Sherri Brann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Haley Brown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Chip Curry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Matthew </a:t>
            </a:r>
            <a:r>
              <a:rPr lang="en-US" sz="2400" dirty="0" err="1" smtClean="0">
                <a:solidFill>
                  <a:srgbClr val="FFFF00"/>
                </a:solidFill>
              </a:rPr>
              <a:t>Dube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Lauren Dubois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Brandy </a:t>
            </a:r>
            <a:r>
              <a:rPr lang="en-US" sz="2400" dirty="0" err="1">
                <a:solidFill>
                  <a:srgbClr val="FFFF00"/>
                </a:solidFill>
              </a:rPr>
              <a:t>Finck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Sheri Fraser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Justin </a:t>
            </a:r>
            <a:r>
              <a:rPr lang="en-US" sz="2400" dirty="0" err="1" smtClean="0">
                <a:solidFill>
                  <a:srgbClr val="FFFF00"/>
                </a:solidFill>
              </a:rPr>
              <a:t>Hafford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Pierre </a:t>
            </a:r>
            <a:r>
              <a:rPr lang="en-US" sz="2400" dirty="0" err="1">
                <a:solidFill>
                  <a:srgbClr val="FFFF00"/>
                </a:solidFill>
              </a:rPr>
              <a:t>Laot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Tom Nickerson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Jodi Williams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Programs</a:t>
            </a:r>
            <a:br>
              <a:rPr lang="en-US" dirty="0" smtClean="0"/>
            </a:br>
            <a:r>
              <a:rPr lang="en-US" dirty="0" smtClean="0"/>
              <a:t>of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517780" cy="37676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Team Leads:  Provost Joe </a:t>
            </a:r>
            <a:r>
              <a:rPr lang="en-US" dirty="0" err="1" smtClean="0">
                <a:solidFill>
                  <a:srgbClr val="FFFF00"/>
                </a:solidFill>
              </a:rPr>
              <a:t>Szakas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Dean Brenda </a:t>
            </a:r>
            <a:r>
              <a:rPr lang="en-US" dirty="0" err="1" smtClean="0">
                <a:solidFill>
                  <a:srgbClr val="FFFF00"/>
                </a:solidFill>
              </a:rPr>
              <a:t>McAleer</a:t>
            </a:r>
            <a:r>
              <a:rPr lang="en-US" dirty="0" smtClean="0">
                <a:solidFill>
                  <a:srgbClr val="FFFF00"/>
                </a:solidFill>
              </a:rPr>
              <a:t> &amp; Dean Greg </a:t>
            </a:r>
            <a:r>
              <a:rPr lang="en-US" dirty="0" err="1" smtClean="0">
                <a:solidFill>
                  <a:srgbClr val="FFFF00"/>
                </a:solidFill>
              </a:rPr>
              <a:t>Fahy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Request for Proposals to increase </a:t>
            </a:r>
            <a:r>
              <a:rPr lang="en-US" dirty="0">
                <a:solidFill>
                  <a:srgbClr val="FFFF00"/>
                </a:solidFill>
              </a:rPr>
              <a:t>student engagement with faculty, with the curriculum and with the community across a variety of </a:t>
            </a:r>
            <a:r>
              <a:rPr lang="en-US" dirty="0" smtClean="0">
                <a:solidFill>
                  <a:srgbClr val="FFFF00"/>
                </a:solidFill>
              </a:rPr>
              <a:t>modalities.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5 proposals, 3 programs selected: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</a:rPr>
              <a:t>Education Pathways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Justice Studies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Information and Library Science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80" y="533399"/>
            <a:ext cx="5978915" cy="5461771"/>
          </a:xfrm>
          <a:ln w="38100">
            <a:solidFill>
              <a:schemeClr val="bg2"/>
            </a:solidFill>
          </a:ln>
        </p:spPr>
      </p:pic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5258" y="631666"/>
            <a:ext cx="1015663" cy="52652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5400" dirty="0" err="1"/>
              <a:t>u</a:t>
            </a:r>
            <a:r>
              <a:rPr lang="en-US" sz="5400" dirty="0" err="1" smtClean="0"/>
              <a:t>ma.edu</a:t>
            </a:r>
            <a:r>
              <a:rPr lang="en-US" sz="5400" dirty="0" smtClean="0"/>
              <a:t>/vision</a:t>
            </a:r>
            <a:endParaRPr lang="en-US" sz="5400" dirty="0"/>
          </a:p>
        </p:txBody>
      </p:sp>
      <p:sp>
        <p:nvSpPr>
          <p:cNvPr id="6" name="Right Arrow 5"/>
          <p:cNvSpPr/>
          <p:nvPr/>
        </p:nvSpPr>
        <p:spPr>
          <a:xfrm rot="3020764">
            <a:off x="4830458" y="1498510"/>
            <a:ext cx="720603" cy="3737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81666" y="1851566"/>
            <a:ext cx="914400" cy="282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81666" y="1861979"/>
            <a:ext cx="1014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Wrap Up Letter to Campus April 30</a:t>
            </a:r>
            <a:r>
              <a:rPr lang="en-US" sz="800" b="1" baseline="300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th</a:t>
            </a:r>
            <a:r>
              <a:rPr lang="en-US" sz="800" b="1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endParaRPr lang="en-US" sz="800" b="1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1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814" y="4845173"/>
            <a:ext cx="6554867" cy="1524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Thank you for joining</a:t>
            </a:r>
            <a:br>
              <a:rPr lang="en-US" sz="3300" dirty="0" smtClean="0"/>
            </a:br>
            <a:r>
              <a:rPr lang="en-US" sz="3300" dirty="0" smtClean="0"/>
              <a:t>this journey</a:t>
            </a:r>
            <a:endParaRPr lang="en-US" sz="3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48167" flipH="1">
            <a:off x="1504756" y="2206418"/>
            <a:ext cx="2347911" cy="2466975"/>
          </a:xfrm>
          <a:prstGeom prst="rect">
            <a:avLst/>
          </a:prstGeom>
        </p:spPr>
      </p:pic>
      <p:sp>
        <p:nvSpPr>
          <p:cNvPr id="10" name="Explosion 2 9"/>
          <p:cNvSpPr/>
          <p:nvPr/>
        </p:nvSpPr>
        <p:spPr>
          <a:xfrm>
            <a:off x="5097340" y="187269"/>
            <a:ext cx="4046660" cy="306306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n/>
                <a:solidFill>
                  <a:schemeClr val="accent3"/>
                </a:solidFill>
              </a:rPr>
              <a:t>2020</a:t>
            </a:r>
          </a:p>
          <a:p>
            <a:pPr algn="ctr"/>
            <a:endParaRPr lang="en-US" sz="1350" dirty="0"/>
          </a:p>
        </p:txBody>
      </p:sp>
      <p:pic>
        <p:nvPicPr>
          <p:cNvPr id="13" name="Picture 2" descr="Displaying UMA_logo_officialseal.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11" y="5583425"/>
            <a:ext cx="1020841" cy="10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942" y="1052552"/>
            <a:ext cx="345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UMA.edu</a:t>
            </a:r>
            <a:r>
              <a:rPr lang="en-US" sz="3200" dirty="0" smtClean="0">
                <a:solidFill>
                  <a:srgbClr val="FFFF00"/>
                </a:solidFill>
              </a:rPr>
              <a:t>/Vision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Communications, Enrollment &amp; Marketing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751956" cy="376767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Strategic Communications Plan  </a:t>
            </a:r>
            <a:r>
              <a:rPr lang="en-US" sz="1500" b="1" i="1" dirty="0" smtClean="0">
                <a:solidFill>
                  <a:srgbClr val="FFFF00"/>
                </a:solidFill>
              </a:rPr>
              <a:t>complete</a:t>
            </a:r>
            <a:endParaRPr lang="en-US" b="1" i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Domna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Giatas</a:t>
            </a:r>
            <a:r>
              <a:rPr lang="en-US" dirty="0" smtClean="0">
                <a:solidFill>
                  <a:srgbClr val="FFFF00"/>
                </a:solidFill>
              </a:rPr>
              <a:t>, ED Planning &amp; Communications</a:t>
            </a:r>
          </a:p>
          <a:p>
            <a:pPr lvl="1"/>
            <a:endParaRPr lang="en-US" sz="500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Strategic Enrollment Plan  </a:t>
            </a:r>
            <a:r>
              <a:rPr lang="en-US" sz="1500" b="1" i="1" dirty="0" smtClean="0">
                <a:solidFill>
                  <a:srgbClr val="FFFF00"/>
                </a:solidFill>
              </a:rPr>
              <a:t>complete</a:t>
            </a:r>
            <a:endParaRPr lang="en-US" b="1" i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Jon Henry, VP Enrollment &amp; Marketing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Enrollment Planning &amp; Implementation Council (EPIC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/>
            <a:endParaRPr lang="en-US" sz="500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Strategic Marketing Plan  </a:t>
            </a:r>
            <a:r>
              <a:rPr lang="en-US" b="1" dirty="0" smtClean="0"/>
              <a:t>	</a:t>
            </a:r>
            <a:r>
              <a:rPr lang="en-US" sz="1500" b="1" i="1" dirty="0" smtClean="0">
                <a:solidFill>
                  <a:srgbClr val="FFFF00"/>
                </a:solidFill>
              </a:rPr>
              <a:t>Short-term plan complete</a:t>
            </a:r>
          </a:p>
          <a:p>
            <a:pPr marL="0" indent="0">
              <a:buNone/>
            </a:pPr>
            <a:r>
              <a:rPr lang="en-US" sz="1500" b="1" i="1" dirty="0">
                <a:solidFill>
                  <a:srgbClr val="FFFF00"/>
                </a:solidFill>
              </a:rPr>
              <a:t>	</a:t>
            </a:r>
            <a:r>
              <a:rPr lang="en-US" sz="1500" b="1" i="1" dirty="0" smtClean="0">
                <a:solidFill>
                  <a:srgbClr val="FFFF00"/>
                </a:solidFill>
              </a:rPr>
              <a:t>							Long-term plan in development</a:t>
            </a:r>
            <a:endParaRPr lang="en-US" b="1" i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Jon </a:t>
            </a:r>
            <a:r>
              <a:rPr lang="en-US" dirty="0">
                <a:solidFill>
                  <a:srgbClr val="FFFF00"/>
                </a:solidFill>
              </a:rPr>
              <a:t>Henry, VP Enrollment &amp; Marketing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Brent Wooten, Director of Enrollment Marketing</a:t>
            </a: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Re-emergence of 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5327"/>
            <a:ext cx="7640444" cy="4250473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Mission &amp; Structure Team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sz="1600" dirty="0" smtClean="0">
                <a:solidFill>
                  <a:srgbClr val="FFFF00"/>
                </a:solidFill>
              </a:rPr>
              <a:t>Lead: President </a:t>
            </a:r>
            <a:r>
              <a:rPr lang="en-US" sz="1600" dirty="0" err="1" smtClean="0">
                <a:solidFill>
                  <a:srgbClr val="FFFF00"/>
                </a:solidFill>
              </a:rPr>
              <a:t>Wyke</a:t>
            </a:r>
            <a:endParaRPr lang="en-US" sz="1600" dirty="0" smtClean="0">
              <a:solidFill>
                <a:srgbClr val="FFFF00"/>
              </a:solidFill>
            </a:endParaRPr>
          </a:p>
          <a:p>
            <a:pPr lvl="1"/>
            <a:endParaRPr lang="en-US" sz="500" dirty="0" smtClean="0">
              <a:solidFill>
                <a:srgbClr val="FFFF00"/>
              </a:solidFill>
            </a:endParaRPr>
          </a:p>
          <a:p>
            <a:r>
              <a:rPr lang="en-US" sz="1800" b="1" dirty="0" smtClean="0">
                <a:solidFill>
                  <a:srgbClr val="FFFF00"/>
                </a:solidFill>
              </a:rPr>
              <a:t>Academic Support Team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sz="1600" dirty="0" smtClean="0">
                <a:solidFill>
                  <a:srgbClr val="FFFF00"/>
                </a:solidFill>
              </a:rPr>
              <a:t>Leads:  Provost </a:t>
            </a:r>
            <a:r>
              <a:rPr lang="en-US" sz="1600" dirty="0" err="1" smtClean="0">
                <a:solidFill>
                  <a:srgbClr val="FFFF00"/>
                </a:solidFill>
              </a:rPr>
              <a:t>Szakas</a:t>
            </a:r>
            <a:r>
              <a:rPr lang="en-US" sz="1600" dirty="0" smtClean="0">
                <a:solidFill>
                  <a:srgbClr val="FFFF00"/>
                </a:solidFill>
              </a:rPr>
              <a:t>, Dean </a:t>
            </a:r>
            <a:r>
              <a:rPr lang="en-US" sz="1600" dirty="0" err="1" smtClean="0">
                <a:solidFill>
                  <a:srgbClr val="FFFF00"/>
                </a:solidFill>
              </a:rPr>
              <a:t>McAleer</a:t>
            </a:r>
            <a:r>
              <a:rPr lang="en-US" sz="1600" dirty="0" smtClean="0">
                <a:solidFill>
                  <a:srgbClr val="FFFF00"/>
                </a:solidFill>
              </a:rPr>
              <a:t> &amp; Dean </a:t>
            </a:r>
            <a:r>
              <a:rPr lang="en-US" sz="1600" dirty="0" err="1" smtClean="0">
                <a:solidFill>
                  <a:srgbClr val="FFFF00"/>
                </a:solidFill>
              </a:rPr>
              <a:t>Fahy</a:t>
            </a:r>
            <a:endParaRPr lang="en-US" sz="1600" dirty="0" smtClean="0">
              <a:solidFill>
                <a:srgbClr val="FFFF00"/>
              </a:solidFill>
            </a:endParaRPr>
          </a:p>
          <a:p>
            <a:pPr lvl="1"/>
            <a:endParaRPr lang="en-US" sz="500" dirty="0" smtClean="0">
              <a:solidFill>
                <a:srgbClr val="FFFF00"/>
              </a:solidFill>
            </a:endParaRPr>
          </a:p>
          <a:p>
            <a:r>
              <a:rPr lang="en-US" sz="1800" b="1" dirty="0" smtClean="0">
                <a:solidFill>
                  <a:srgbClr val="FFFF00"/>
                </a:solidFill>
              </a:rPr>
              <a:t>Marketing &amp; Communications Team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    Leads:  Jon Henry, VPEM &amp; </a:t>
            </a:r>
            <a:r>
              <a:rPr lang="en-US" sz="1600" dirty="0" err="1" smtClean="0">
                <a:solidFill>
                  <a:srgbClr val="FFFF00"/>
                </a:solidFill>
              </a:rPr>
              <a:t>Domna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Giatas</a:t>
            </a:r>
            <a:r>
              <a:rPr lang="en-US" sz="1600" dirty="0" smtClean="0">
                <a:solidFill>
                  <a:srgbClr val="FFFF00"/>
                </a:solidFill>
              </a:rPr>
              <a:t>, ED Planning/Communications</a:t>
            </a:r>
          </a:p>
          <a:p>
            <a:pPr marL="0" indent="0">
              <a:buNone/>
            </a:pPr>
            <a:endParaRPr lang="en-US" sz="1000" dirty="0">
              <a:solidFill>
                <a:srgbClr val="FFFF00"/>
              </a:solidFill>
            </a:endParaRPr>
          </a:p>
          <a:p>
            <a:pPr lvl="2"/>
            <a:r>
              <a:rPr lang="en-US" sz="1800" dirty="0" smtClean="0">
                <a:solidFill>
                  <a:srgbClr val="FFFF00"/>
                </a:solidFill>
              </a:rPr>
              <a:t>Preliminary recommendations due:  March 16</a:t>
            </a:r>
            <a:r>
              <a:rPr lang="en-US" sz="1800" baseline="30000" dirty="0" smtClean="0">
                <a:solidFill>
                  <a:srgbClr val="FFFF00"/>
                </a:solidFill>
              </a:rPr>
              <a:t>th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</a:p>
          <a:p>
            <a:pPr lvl="2"/>
            <a:r>
              <a:rPr lang="en-US" sz="1800" dirty="0" smtClean="0">
                <a:solidFill>
                  <a:srgbClr val="FFFF00"/>
                </a:solidFill>
              </a:rPr>
              <a:t>Final recommendations due:  April 13</a:t>
            </a:r>
            <a:r>
              <a:rPr lang="en-US" sz="1800" baseline="30000" dirty="0" smtClean="0">
                <a:solidFill>
                  <a:srgbClr val="FFFF00"/>
                </a:solidFill>
              </a:rPr>
              <a:t>th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27315"/>
            <a:ext cx="7438623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Re-emergence of UMA: </a:t>
            </a:r>
            <a:br>
              <a:rPr lang="en-US" dirty="0" smtClean="0"/>
            </a:br>
            <a:r>
              <a:rPr lang="en-US" dirty="0" smtClean="0"/>
              <a:t>DRAFT Goals Mission &amp;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-90152"/>
            <a:ext cx="7889383" cy="53060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FFFF00"/>
                </a:solidFill>
              </a:rPr>
              <a:t>To champion the re-emergence of UMA as a </a:t>
            </a:r>
            <a:r>
              <a:rPr lang="en-US" dirty="0" smtClean="0">
                <a:solidFill>
                  <a:srgbClr val="FFFF00"/>
                </a:solidFill>
              </a:rPr>
              <a:t>dispersed </a:t>
            </a:r>
            <a:r>
              <a:rPr lang="en-US" dirty="0">
                <a:solidFill>
                  <a:srgbClr val="FFFF00"/>
                </a:solidFill>
              </a:rPr>
              <a:t>learning community, united by our mission and working in concert for the benefit of our students through our campuses, centers, and at a distance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0" lvl="0" indent="0">
              <a:buNone/>
            </a:pPr>
            <a:endParaRPr lang="en-US" sz="100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To </a:t>
            </a:r>
            <a:r>
              <a:rPr lang="en-US" dirty="0" smtClean="0">
                <a:solidFill>
                  <a:srgbClr val="FFFF00"/>
                </a:solidFill>
              </a:rPr>
              <a:t>expand </a:t>
            </a:r>
            <a:r>
              <a:rPr lang="en-US" dirty="0">
                <a:solidFill>
                  <a:srgbClr val="FFFF00"/>
                </a:solidFill>
              </a:rPr>
              <a:t>UMA’s role as the leading provider of distance education programs to serve student needs across Maine and beyond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0" lvl="0" indent="0">
              <a:buNone/>
            </a:pPr>
            <a:endParaRPr lang="en-US" sz="100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To develop an </a:t>
            </a:r>
            <a:r>
              <a:rPr lang="en-US" dirty="0" err="1">
                <a:solidFill>
                  <a:srgbClr val="FFFF00"/>
                </a:solidFill>
              </a:rPr>
              <a:t>omni</a:t>
            </a:r>
            <a:r>
              <a:rPr lang="en-US" dirty="0">
                <a:solidFill>
                  <a:srgbClr val="FFFF00"/>
                </a:solidFill>
              </a:rPr>
              <a:t>-channel strategy that engages students through a seamless, high-quality, integrated educational experience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0" lvl="0" indent="0">
              <a:buNone/>
            </a:pPr>
            <a:endParaRPr lang="en-US" sz="100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To collaborate with other UMS institutions to support their distance education efforts though UMA’s dispersed services model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0" lvl="0" indent="0">
              <a:buNone/>
            </a:pPr>
            <a:endParaRPr lang="en-US" sz="100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To advance a unified structure that is inclusive of all roles and locations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0" lvl="0" indent="0">
              <a:buNone/>
            </a:pPr>
            <a:endParaRPr lang="en-US" sz="100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To support brand clarity for both internal and external audiences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6" descr="Displaying UMA_logo_abbrev.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6" y="6128107"/>
            <a:ext cx="1483475" cy="4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4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27" y="5068455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Re-emergence </a:t>
            </a:r>
            <a:r>
              <a:rPr lang="en-US" dirty="0"/>
              <a:t>of UMA</a:t>
            </a:r>
            <a:r>
              <a:rPr lang="en-US" dirty="0" smtClean="0"/>
              <a:t>: Proposed Structural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27" y="0"/>
            <a:ext cx="8630089" cy="5248656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500" dirty="0" smtClean="0">
                <a:solidFill>
                  <a:srgbClr val="FFFF00"/>
                </a:solidFill>
              </a:rPr>
              <a:t>Combines resources of UMA and University College into:</a:t>
            </a:r>
          </a:p>
          <a:p>
            <a:pPr lvl="1"/>
            <a:r>
              <a:rPr lang="en-US" sz="3300" dirty="0" smtClean="0">
                <a:solidFill>
                  <a:srgbClr val="FFFF00"/>
                </a:solidFill>
              </a:rPr>
              <a:t>An Academic Services Division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FFFF00"/>
                </a:solidFill>
              </a:rPr>
              <a:t>    </a:t>
            </a:r>
            <a:r>
              <a:rPr lang="en-US" sz="3000" dirty="0" smtClean="0">
                <a:solidFill>
                  <a:srgbClr val="FFFF00"/>
                </a:solidFill>
              </a:rPr>
              <a:t>- </a:t>
            </a:r>
            <a:r>
              <a:rPr lang="en-US" sz="3000" i="1" dirty="0" smtClean="0">
                <a:solidFill>
                  <a:srgbClr val="FFFF00"/>
                </a:solidFill>
              </a:rPr>
              <a:t>Original UC staff, plus Library Services &amp; UMA Sr. Instructional Design Specialist;</a:t>
            </a:r>
          </a:p>
          <a:p>
            <a:pPr marL="457200" lvl="1" indent="0">
              <a:buNone/>
            </a:pP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 smtClean="0">
                <a:solidFill>
                  <a:srgbClr val="FFFF00"/>
                </a:solidFill>
              </a:rPr>
              <a:t>     UC Centers renamed as UMA Centers</a:t>
            </a:r>
          </a:p>
          <a:p>
            <a:pPr lvl="1"/>
            <a:r>
              <a:rPr lang="en-US" sz="3300" dirty="0" smtClean="0">
                <a:solidFill>
                  <a:srgbClr val="FFFF00"/>
                </a:solidFill>
              </a:rPr>
              <a:t>A Marketing &amp; Communications Team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     </a:t>
            </a:r>
            <a:r>
              <a:rPr lang="en-US" sz="3000" i="1" dirty="0" smtClean="0">
                <a:solidFill>
                  <a:srgbClr val="FFFF00"/>
                </a:solidFill>
              </a:rPr>
              <a:t>- Original Marketing &amp; Communications staff, plus UC Senior Graphic Designer </a:t>
            </a:r>
          </a:p>
          <a:p>
            <a:pPr marL="457200" lvl="1" indent="0">
              <a:buNone/>
            </a:pPr>
            <a:r>
              <a:rPr lang="en-US" sz="3000" i="1" dirty="0">
                <a:solidFill>
                  <a:srgbClr val="FFFF00"/>
                </a:solidFill>
              </a:rPr>
              <a:t> </a:t>
            </a:r>
            <a:r>
              <a:rPr lang="en-US" sz="3000" i="1" dirty="0" smtClean="0">
                <a:solidFill>
                  <a:srgbClr val="FFFF00"/>
                </a:solidFill>
              </a:rPr>
              <a:t>      &amp; Social Media, Marketing Communications Specialist</a:t>
            </a:r>
            <a:endParaRPr lang="en-US" sz="3000" dirty="0" smtClean="0">
              <a:solidFill>
                <a:srgbClr val="FFFF00"/>
              </a:solidFill>
            </a:endParaRPr>
          </a:p>
          <a:p>
            <a:pPr lvl="1"/>
            <a:endParaRPr lang="en-US" sz="500" dirty="0" smtClean="0">
              <a:solidFill>
                <a:srgbClr val="FFFF00"/>
              </a:solidFill>
            </a:endParaRPr>
          </a:p>
          <a:p>
            <a:r>
              <a:rPr lang="en-US" sz="3500" dirty="0" smtClean="0">
                <a:solidFill>
                  <a:srgbClr val="FFFF00"/>
                </a:solidFill>
              </a:rPr>
              <a:t>No new positions have been added</a:t>
            </a:r>
            <a:endParaRPr lang="en-US" sz="1500" dirty="0" smtClean="0">
              <a:solidFill>
                <a:srgbClr val="FFFF00"/>
              </a:solidFill>
            </a:endParaRPr>
          </a:p>
          <a:p>
            <a:r>
              <a:rPr lang="en-US" sz="3500" dirty="0" smtClean="0">
                <a:solidFill>
                  <a:srgbClr val="FFFF00"/>
                </a:solidFill>
              </a:rPr>
              <a:t>Chancellor and BOT support</a:t>
            </a:r>
            <a:endParaRPr lang="en-US" sz="1500" dirty="0">
              <a:solidFill>
                <a:srgbClr val="FFFF00"/>
              </a:solidFill>
            </a:endParaRPr>
          </a:p>
          <a:p>
            <a:r>
              <a:rPr lang="en-US" sz="3500" dirty="0" smtClean="0">
                <a:solidFill>
                  <a:srgbClr val="FFFF00"/>
                </a:solidFill>
              </a:rPr>
              <a:t>Writing &amp; Math Lab faculty continue to report to Academic Deans</a:t>
            </a:r>
            <a:endParaRPr lang="en-US" sz="1300" dirty="0">
              <a:solidFill>
                <a:srgbClr val="FFFF00"/>
              </a:solidFill>
            </a:endParaRPr>
          </a:p>
          <a:p>
            <a:r>
              <a:rPr lang="en-US" sz="3500" dirty="0" smtClean="0">
                <a:solidFill>
                  <a:srgbClr val="FFFF00"/>
                </a:solidFill>
              </a:rPr>
              <a:t>Continued discussion re: some additional learning support services included at a future date</a:t>
            </a:r>
            <a:endParaRPr lang="en-US" sz="1300" dirty="0" smtClean="0">
              <a:solidFill>
                <a:srgbClr val="FFFF00"/>
              </a:solidFill>
            </a:endParaRPr>
          </a:p>
          <a:p>
            <a:r>
              <a:rPr lang="en-US" sz="3500" dirty="0" smtClean="0">
                <a:solidFill>
                  <a:srgbClr val="FFFF00"/>
                </a:solidFill>
              </a:rPr>
              <a:t>Implementation of final structure before end of current fiscal year</a:t>
            </a:r>
          </a:p>
        </p:txBody>
      </p:sp>
    </p:spTree>
    <p:extLst>
      <p:ext uri="{BB962C8B-B14F-4D97-AF65-F5344CB8AC3E}">
        <p14:creationId xmlns:p14="http://schemas.microsoft.com/office/powerpoint/2010/main" val="33723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36" y="5325294"/>
            <a:ext cx="6554867" cy="1524000"/>
          </a:xfrm>
        </p:spPr>
        <p:txBody>
          <a:bodyPr/>
          <a:lstStyle/>
          <a:p>
            <a:r>
              <a:rPr lang="en-US" dirty="0" smtClean="0"/>
              <a:t>Re-emergence of UMA:</a:t>
            </a:r>
            <a:br>
              <a:rPr lang="en-US" dirty="0" smtClean="0"/>
            </a:br>
            <a:r>
              <a:rPr lang="en-US" dirty="0" smtClean="0"/>
              <a:t>Academic Services Division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75" y="272955"/>
            <a:ext cx="6538319" cy="5052339"/>
          </a:xfrm>
        </p:spPr>
      </p:pic>
      <p:sp>
        <p:nvSpPr>
          <p:cNvPr id="5" name="Rectangle 4"/>
          <p:cNvSpPr/>
          <p:nvPr/>
        </p:nvSpPr>
        <p:spPr>
          <a:xfrm>
            <a:off x="3688270" y="721111"/>
            <a:ext cx="1799063" cy="141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8051" y="567222"/>
            <a:ext cx="2719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Academic Services Division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6807" y="2678498"/>
            <a:ext cx="405047" cy="3539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2170" y="2683543"/>
            <a:ext cx="64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Director of </a:t>
            </a:r>
          </a:p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Instructional</a:t>
            </a:r>
          </a:p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Services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9642" y="1955662"/>
            <a:ext cx="539725" cy="3879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23405" y="1964960"/>
            <a:ext cx="61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Dean of</a:t>
            </a:r>
          </a:p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Academic</a:t>
            </a:r>
          </a:p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Services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9363" y="2678498"/>
            <a:ext cx="490004" cy="36332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77153" y="2669082"/>
            <a:ext cx="437066" cy="36332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08680" y="2678498"/>
            <a:ext cx="64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Director of </a:t>
            </a:r>
          </a:p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Library</a:t>
            </a:r>
          </a:p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Services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4862" y="2721662"/>
            <a:ext cx="641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Director of </a:t>
            </a:r>
          </a:p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Centers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74010" y="1927922"/>
            <a:ext cx="587299" cy="408878"/>
          </a:xfrm>
          <a:prstGeom prst="round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4959" y="1989518"/>
            <a:ext cx="618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" dirty="0" smtClean="0">
                <a:solidFill>
                  <a:schemeClr val="bg1"/>
                </a:solidFill>
              </a:rPr>
              <a:t>UMS/UMA</a:t>
            </a:r>
          </a:p>
          <a:p>
            <a:r>
              <a:rPr lang="en-US" sz="550" dirty="0" smtClean="0">
                <a:solidFill>
                  <a:schemeClr val="bg1"/>
                </a:solidFill>
              </a:rPr>
              <a:t>IT Services</a:t>
            </a:r>
            <a:endParaRPr lang="en-US" sz="55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67659" y="1832373"/>
            <a:ext cx="1724809" cy="2416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67659" y="1826291"/>
            <a:ext cx="0" cy="10163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30061" y="2438431"/>
            <a:ext cx="914400" cy="81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70049" y="2394012"/>
            <a:ext cx="88583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dirty="0" smtClean="0">
                <a:solidFill>
                  <a:schemeClr val="bg1"/>
                </a:solidFill>
              </a:rPr>
              <a:t>Instructional Services</a:t>
            </a:r>
            <a:endParaRPr lang="en-US" sz="500" i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73951" y="1977712"/>
            <a:ext cx="414045" cy="30508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74073" y="2011127"/>
            <a:ext cx="61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Dean of</a:t>
            </a:r>
          </a:p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Students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94707" y="1997083"/>
            <a:ext cx="528298" cy="30508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56103" y="1997083"/>
            <a:ext cx="61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Academic Deans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6770" y="3054903"/>
            <a:ext cx="527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i="1" dirty="0" smtClean="0">
                <a:solidFill>
                  <a:schemeClr val="bg1"/>
                </a:solidFill>
              </a:rPr>
              <a:t>Academic</a:t>
            </a:r>
          </a:p>
          <a:p>
            <a:pPr algn="ctr"/>
            <a:r>
              <a:rPr lang="en-US" sz="500" i="1" dirty="0" smtClean="0">
                <a:solidFill>
                  <a:schemeClr val="bg1"/>
                </a:solidFill>
              </a:rPr>
              <a:t>Logistics</a:t>
            </a:r>
            <a:endParaRPr lang="en-US" sz="500" i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49387" y="3288145"/>
            <a:ext cx="381958" cy="923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9642" y="2452011"/>
            <a:ext cx="267095" cy="60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19177" y="2452011"/>
            <a:ext cx="267504" cy="9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95678" y="2452011"/>
            <a:ext cx="381958" cy="9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54915" y="1722867"/>
            <a:ext cx="980357" cy="1034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08680" y="2383776"/>
            <a:ext cx="88583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smtClean="0">
                <a:solidFill>
                  <a:schemeClr val="bg1"/>
                </a:solidFill>
              </a:rPr>
              <a:t>Library </a:t>
            </a:r>
            <a:r>
              <a:rPr lang="en-US" sz="500" i="1" dirty="0" smtClean="0">
                <a:solidFill>
                  <a:schemeClr val="bg1"/>
                </a:solidFill>
              </a:rPr>
              <a:t>Services</a:t>
            </a:r>
            <a:endParaRPr lang="en-US" sz="500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0940" y="2395365"/>
            <a:ext cx="88583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i="1" dirty="0" smtClean="0">
                <a:solidFill>
                  <a:schemeClr val="bg1"/>
                </a:solidFill>
              </a:rPr>
              <a:t>UMA Centers</a:t>
            </a:r>
            <a:endParaRPr lang="en-US" sz="500" i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0449" y="1707791"/>
            <a:ext cx="11692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i="1" dirty="0" smtClean="0">
                <a:solidFill>
                  <a:schemeClr val="bg1"/>
                </a:solidFill>
              </a:rPr>
              <a:t>Learning and </a:t>
            </a:r>
            <a:r>
              <a:rPr lang="en-US" sz="500" i="1" smtClean="0">
                <a:solidFill>
                  <a:schemeClr val="bg1"/>
                </a:solidFill>
              </a:rPr>
              <a:t>Student Support</a:t>
            </a:r>
            <a:endParaRPr lang="en-US" sz="500" i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84994" y="5097123"/>
            <a:ext cx="914400" cy="1538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i="1" dirty="0" smtClean="0">
                <a:solidFill>
                  <a:schemeClr val="bg1"/>
                </a:solidFill>
              </a:rPr>
              <a:t>rev 041918</a:t>
            </a:r>
            <a:endParaRPr lang="en-US" sz="500" i="1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58719" y="1642946"/>
            <a:ext cx="5368474" cy="3836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197165" y="2371887"/>
            <a:ext cx="914400" cy="26461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431315" y="3241600"/>
            <a:ext cx="400524" cy="57958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 rot="13203689">
            <a:off x="5320610" y="1545829"/>
            <a:ext cx="254678" cy="47892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3203689">
            <a:off x="4152146" y="1963720"/>
            <a:ext cx="254678" cy="478926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13203689">
            <a:off x="2778277" y="2747176"/>
            <a:ext cx="254678" cy="478926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9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UMA Brunswick Center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UMA East Millinocket Center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UMA Ellsworth Center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UMA Houlton Center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UMA South Paris Center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UMA Rockland Center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UMA Rumford Center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UMA Saco Center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85" y="293032"/>
            <a:ext cx="3942841" cy="59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7962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1416</TotalTime>
  <Words>1112</Words>
  <Application>Microsoft Office PowerPoint</Application>
  <PresentationFormat>On-screen Show (4:3)</PresentationFormat>
  <Paragraphs>229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Al Bayan Plain</vt:lpstr>
      <vt:lpstr>Calibri</vt:lpstr>
      <vt:lpstr>Century Gothic</vt:lpstr>
      <vt:lpstr>Mangal</vt:lpstr>
      <vt:lpstr>Wingdings 3</vt:lpstr>
      <vt:lpstr>Slice</vt:lpstr>
      <vt:lpstr>Vision 2.0 Wrap-up </vt:lpstr>
      <vt:lpstr>Today’s Agenda</vt:lpstr>
      <vt:lpstr>Academic Programs of the Future</vt:lpstr>
      <vt:lpstr>Strategic Communications, Enrollment &amp; Marketing Plans</vt:lpstr>
      <vt:lpstr>Re-emergence of UMA</vt:lpstr>
      <vt:lpstr>Re-emergence of UMA:  DRAFT Goals Mission &amp; structure</vt:lpstr>
      <vt:lpstr>Re-emergence of UMA: Proposed Structural changes</vt:lpstr>
      <vt:lpstr>Re-emergence of UMA: Academic Services Division</vt:lpstr>
      <vt:lpstr>UMA Centers</vt:lpstr>
      <vt:lpstr>Re-emergence of UMA: Marketing &amp; Communications</vt:lpstr>
      <vt:lpstr>Civic Engagement Plan</vt:lpstr>
      <vt:lpstr>Civic Engagement  – Overall Goal</vt:lpstr>
      <vt:lpstr>Civic Engagement  – Working Definition</vt:lpstr>
      <vt:lpstr>Civic Engagement  – Guiding Principles</vt:lpstr>
      <vt:lpstr>Civic Engagement  – Short-Term Plan (Feb-Aug 2018)</vt:lpstr>
      <vt:lpstr>Civic Engagement  – Short-Term Plan (Feb-Aug 2018)</vt:lpstr>
      <vt:lpstr>Civic Engagement  – Longer-Term Plan (Sept 2018-June 2019)</vt:lpstr>
      <vt:lpstr>Civic Engagement  – Maine Campus Compact Awards</vt:lpstr>
      <vt:lpstr>Cyberspace master plan</vt:lpstr>
      <vt:lpstr>Cyberspace Master Plan  - Vision 2.0 Call to Action</vt:lpstr>
      <vt:lpstr>Cyberspace Master Plan  – What our students want</vt:lpstr>
      <vt:lpstr>Cyberspace Master Plan  – Goals for Cyberspace environment</vt:lpstr>
      <vt:lpstr>PowerPoint Presentation</vt:lpstr>
      <vt:lpstr>Cyberspace Master Plan  – Navigation</vt:lpstr>
      <vt:lpstr>Cyberspace Master Plan  – Access</vt:lpstr>
      <vt:lpstr>Cyberspace Master Plan  – Service</vt:lpstr>
      <vt:lpstr>Cyberspace Master Plan  – Engagement</vt:lpstr>
      <vt:lpstr>Cyberspace Master Plan  – Next Steps</vt:lpstr>
      <vt:lpstr>Cyberspace Master Plan  – Appreciation &amp; Gratitude:  Committee members</vt:lpstr>
      <vt:lpstr>PowerPoint Presentation</vt:lpstr>
      <vt:lpstr>Thank you for joining this journey</vt:lpstr>
    </vt:vector>
  </TitlesOfParts>
  <Company>University of Maine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Jean Letendre</dc:creator>
  <cp:lastModifiedBy>Renee Jean Letendre</cp:lastModifiedBy>
  <cp:revision>208</cp:revision>
  <cp:lastPrinted>2018-04-20T13:38:59Z</cp:lastPrinted>
  <dcterms:created xsi:type="dcterms:W3CDTF">2017-09-28T15:14:06Z</dcterms:created>
  <dcterms:modified xsi:type="dcterms:W3CDTF">2018-04-23T18:54:51Z</dcterms:modified>
</cp:coreProperties>
</file>