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7"/>
    <a:srgbClr val="00629B"/>
    <a:srgbClr val="A4D65E"/>
    <a:srgbClr val="2E1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7"/>
    <p:restoredTop sz="93130"/>
  </p:normalViewPr>
  <p:slideViewPr>
    <p:cSldViewPr snapToGrid="0" snapToObjects="1">
      <p:cViewPr varScale="1">
        <p:scale>
          <a:sx n="70" d="100"/>
          <a:sy n="70" d="100"/>
        </p:scale>
        <p:origin x="7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719FE-1A87-44BC-8440-90941E129F8C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0E8CF2-8AD2-459E-B9F0-94897FE317C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400" dirty="0" smtClean="0"/>
            <a:t>Pride</a:t>
          </a:r>
          <a:endParaRPr lang="en-US" sz="1400" dirty="0"/>
        </a:p>
      </dgm:t>
    </dgm:pt>
    <dgm:pt modelId="{AA96B065-7F5B-4C26-8B41-3FDEE294A1FD}" type="parTrans" cxnId="{A3026982-3614-4D05-9AA0-C5D3C80BF68B}">
      <dgm:prSet/>
      <dgm:spPr/>
      <dgm:t>
        <a:bodyPr/>
        <a:lstStyle/>
        <a:p>
          <a:endParaRPr lang="en-US"/>
        </a:p>
      </dgm:t>
    </dgm:pt>
    <dgm:pt modelId="{6A66E0A4-996E-40D0-841A-CC9F80E2B051}" type="sibTrans" cxnId="{A3026982-3614-4D05-9AA0-C5D3C80BF68B}">
      <dgm:prSet/>
      <dgm:spPr/>
      <dgm:t>
        <a:bodyPr/>
        <a:lstStyle/>
        <a:p>
          <a:endParaRPr lang="en-US"/>
        </a:p>
      </dgm:t>
    </dgm:pt>
    <dgm:pt modelId="{F4B5E007-A3B1-407C-A001-F3533408165B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dirty="0" smtClean="0"/>
            <a:t>Job Satisfaction</a:t>
          </a:r>
          <a:r>
            <a:rPr lang="en-US" sz="1400" baseline="0" dirty="0" smtClean="0"/>
            <a:t> &amp; S</a:t>
          </a:r>
          <a:r>
            <a:rPr lang="en-US" sz="1400" dirty="0" smtClean="0"/>
            <a:t>upport</a:t>
          </a:r>
          <a:endParaRPr lang="en-US" sz="1400" dirty="0"/>
        </a:p>
      </dgm:t>
    </dgm:pt>
    <dgm:pt modelId="{990F4AC2-286F-4FE0-A47C-F9E95DF5FEDC}" type="parTrans" cxnId="{6521AF85-E4D9-46E5-96B9-1CEC7ABC8697}">
      <dgm:prSet/>
      <dgm:spPr/>
      <dgm:t>
        <a:bodyPr/>
        <a:lstStyle/>
        <a:p>
          <a:endParaRPr lang="en-US"/>
        </a:p>
      </dgm:t>
    </dgm:pt>
    <dgm:pt modelId="{8CE460DB-A3B7-4DEF-B122-74600F3FFAD8}" type="sibTrans" cxnId="{6521AF85-E4D9-46E5-96B9-1CEC7ABC8697}">
      <dgm:prSet/>
      <dgm:spPr/>
      <dgm:t>
        <a:bodyPr/>
        <a:lstStyle/>
        <a:p>
          <a:endParaRPr lang="en-US"/>
        </a:p>
      </dgm:t>
    </dgm:pt>
    <dgm:pt modelId="{72F9A893-E528-46D2-B17C-BBE4E52B6C6F}">
      <dgm:prSet custT="1"/>
      <dgm:spPr>
        <a:solidFill>
          <a:srgbClr val="FFC000"/>
        </a:solidFill>
      </dgm:spPr>
      <dgm:t>
        <a:bodyPr/>
        <a:lstStyle/>
        <a:p>
          <a:r>
            <a:rPr lang="en-US" sz="1400" dirty="0" smtClean="0"/>
            <a:t>Facilities</a:t>
          </a:r>
          <a:endParaRPr lang="en-US" sz="1400" dirty="0"/>
        </a:p>
      </dgm:t>
    </dgm:pt>
    <dgm:pt modelId="{609A7AC4-1D6E-4095-87D1-E9CE5A3E142F}" type="parTrans" cxnId="{99FC58DC-F44A-4DD4-AACF-D6F573648459}">
      <dgm:prSet/>
      <dgm:spPr/>
      <dgm:t>
        <a:bodyPr/>
        <a:lstStyle/>
        <a:p>
          <a:endParaRPr lang="en-US"/>
        </a:p>
      </dgm:t>
    </dgm:pt>
    <dgm:pt modelId="{6439481C-1ECE-434B-8B67-FA524EA05E17}" type="sibTrans" cxnId="{99FC58DC-F44A-4DD4-AACF-D6F573648459}">
      <dgm:prSet/>
      <dgm:spPr/>
      <dgm:t>
        <a:bodyPr/>
        <a:lstStyle/>
        <a:p>
          <a:endParaRPr lang="en-US"/>
        </a:p>
      </dgm:t>
    </dgm:pt>
    <dgm:pt modelId="{57D570F2-581F-4633-9497-892164B8471D}">
      <dgm:prSet custT="1"/>
      <dgm:spPr>
        <a:solidFill>
          <a:srgbClr val="FFC000"/>
        </a:solidFill>
      </dgm:spPr>
      <dgm:t>
        <a:bodyPr/>
        <a:lstStyle/>
        <a:p>
          <a:r>
            <a:rPr lang="en-US" sz="1400" dirty="0" smtClean="0"/>
            <a:t>Supervisors</a:t>
          </a:r>
          <a:endParaRPr lang="en-US" sz="1400" dirty="0"/>
        </a:p>
      </dgm:t>
    </dgm:pt>
    <dgm:pt modelId="{791252B8-B3EE-48B8-93B0-16BC3AE8BF36}" type="parTrans" cxnId="{2D6C5D40-AE66-4F25-A40F-BFD055CC63BC}">
      <dgm:prSet/>
      <dgm:spPr/>
      <dgm:t>
        <a:bodyPr/>
        <a:lstStyle/>
        <a:p>
          <a:endParaRPr lang="en-US"/>
        </a:p>
      </dgm:t>
    </dgm:pt>
    <dgm:pt modelId="{BC6C7821-E5F1-45F3-8929-AE604A805EC3}" type="sibTrans" cxnId="{2D6C5D40-AE66-4F25-A40F-BFD055CC63BC}">
      <dgm:prSet/>
      <dgm:spPr/>
      <dgm:t>
        <a:bodyPr/>
        <a:lstStyle/>
        <a:p>
          <a:endParaRPr lang="en-US"/>
        </a:p>
      </dgm:t>
    </dgm:pt>
    <dgm:pt modelId="{B4CB56B3-0914-45F0-82F9-5FA376FDFDB2}">
      <dgm:prSet custT="1"/>
      <dgm:spPr>
        <a:solidFill>
          <a:srgbClr val="FFC000"/>
        </a:solidFill>
      </dgm:spPr>
      <dgm:t>
        <a:bodyPr/>
        <a:lstStyle/>
        <a:p>
          <a:r>
            <a:rPr lang="en-US" sz="1400" dirty="0" smtClean="0"/>
            <a:t>Senior Leadership</a:t>
          </a:r>
        </a:p>
      </dgm:t>
    </dgm:pt>
    <dgm:pt modelId="{9659A199-5E29-4B77-95D3-5795EFE09349}" type="parTrans" cxnId="{A224A879-BFBC-4CCD-8C37-5A1FF5BF59DE}">
      <dgm:prSet/>
      <dgm:spPr/>
      <dgm:t>
        <a:bodyPr/>
        <a:lstStyle/>
        <a:p>
          <a:endParaRPr lang="en-US"/>
        </a:p>
      </dgm:t>
    </dgm:pt>
    <dgm:pt modelId="{91C1FACD-3061-44DC-8DBE-5D8E45A782F9}" type="sibTrans" cxnId="{A224A879-BFBC-4CCD-8C37-5A1FF5BF59DE}">
      <dgm:prSet/>
      <dgm:spPr/>
      <dgm:t>
        <a:bodyPr/>
        <a:lstStyle/>
        <a:p>
          <a:endParaRPr lang="en-US"/>
        </a:p>
      </dgm:t>
    </dgm:pt>
    <dgm:pt modelId="{61686459-5610-4227-89DD-4A6C7243D64C}">
      <dgm:prSet custT="1"/>
      <dgm:spPr>
        <a:solidFill>
          <a:srgbClr val="FFC000"/>
        </a:solidFill>
      </dgm:spPr>
      <dgm:t>
        <a:bodyPr/>
        <a:lstStyle/>
        <a:p>
          <a:r>
            <a:rPr lang="en-US" sz="1400" dirty="0" smtClean="0"/>
            <a:t>Faculty, Admin and Staff Relations</a:t>
          </a:r>
          <a:endParaRPr lang="en-US" sz="1400" dirty="0"/>
        </a:p>
      </dgm:t>
    </dgm:pt>
    <dgm:pt modelId="{483961EF-F9E1-4F71-8425-E950A5300BB9}" type="parTrans" cxnId="{163B4C0A-2526-42C0-BA4F-D758313635B5}">
      <dgm:prSet/>
      <dgm:spPr/>
      <dgm:t>
        <a:bodyPr/>
        <a:lstStyle/>
        <a:p>
          <a:endParaRPr lang="en-US"/>
        </a:p>
      </dgm:t>
    </dgm:pt>
    <dgm:pt modelId="{003C6A96-6233-418A-BBE5-0D59ACFAD06D}" type="sibTrans" cxnId="{163B4C0A-2526-42C0-BA4F-D758313635B5}">
      <dgm:prSet/>
      <dgm:spPr/>
      <dgm:t>
        <a:bodyPr/>
        <a:lstStyle/>
        <a:p>
          <a:endParaRPr lang="en-US"/>
        </a:p>
      </dgm:t>
    </dgm:pt>
    <dgm:pt modelId="{B4020AED-5C31-484C-85F5-6FCC26A8D4EE}" type="pres">
      <dgm:prSet presAssocID="{525719FE-1A87-44BC-8440-90941E129F8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2F62FD-B004-418D-BB0B-A062CCC2E2AB}" type="pres">
      <dgm:prSet presAssocID="{4C0E8CF2-8AD2-459E-B9F0-94897FE317CF}" presName="node" presStyleLbl="node1" presStyleIdx="0" presStyleCnt="6" custScaleX="163823" custRadScaleRad="100001" custRadScaleInc="1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01DD8-87B0-475D-98EE-16C1B242B988}" type="pres">
      <dgm:prSet presAssocID="{4C0E8CF2-8AD2-459E-B9F0-94897FE317CF}" presName="spNode" presStyleCnt="0"/>
      <dgm:spPr/>
    </dgm:pt>
    <dgm:pt modelId="{CB6E32DC-7FCC-4579-BA89-5A1C0A5097D3}" type="pres">
      <dgm:prSet presAssocID="{6A66E0A4-996E-40D0-841A-CC9F80E2B051}" presName="sibTrans" presStyleLbl="sibTrans1D1" presStyleIdx="0" presStyleCnt="6"/>
      <dgm:spPr/>
      <dgm:t>
        <a:bodyPr/>
        <a:lstStyle/>
        <a:p>
          <a:endParaRPr lang="en-US"/>
        </a:p>
      </dgm:t>
    </dgm:pt>
    <dgm:pt modelId="{1E03E4D6-64D2-44B6-8F43-9443B488C4C1}" type="pres">
      <dgm:prSet presAssocID="{F4B5E007-A3B1-407C-A001-F3533408165B}" presName="node" presStyleLbl="node1" presStyleIdx="1" presStyleCnt="6" custScaleX="163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5D113-6070-4886-8CD2-A5A3D707A4A7}" type="pres">
      <dgm:prSet presAssocID="{F4B5E007-A3B1-407C-A001-F3533408165B}" presName="spNode" presStyleCnt="0"/>
      <dgm:spPr/>
    </dgm:pt>
    <dgm:pt modelId="{7BF0D9E7-3FD5-4553-BA1C-1CD6C120636E}" type="pres">
      <dgm:prSet presAssocID="{8CE460DB-A3B7-4DEF-B122-74600F3FFAD8}" presName="sibTrans" presStyleLbl="sibTrans1D1" presStyleIdx="1" presStyleCnt="6"/>
      <dgm:spPr/>
      <dgm:t>
        <a:bodyPr/>
        <a:lstStyle/>
        <a:p>
          <a:endParaRPr lang="en-US"/>
        </a:p>
      </dgm:t>
    </dgm:pt>
    <dgm:pt modelId="{D6935D34-2425-4EE6-A1AC-15428BF028AD}" type="pres">
      <dgm:prSet presAssocID="{72F9A893-E528-46D2-B17C-BBE4E52B6C6F}" presName="node" presStyleLbl="node1" presStyleIdx="2" presStyleCnt="6" custScaleX="163823" custRadScaleRad="96354" custRadScaleInc="-60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12319-ACB3-481C-A3BD-A3937165525F}" type="pres">
      <dgm:prSet presAssocID="{72F9A893-E528-46D2-B17C-BBE4E52B6C6F}" presName="spNode" presStyleCnt="0"/>
      <dgm:spPr/>
    </dgm:pt>
    <dgm:pt modelId="{9B046E0E-188C-4D8D-AF2C-28923F066512}" type="pres">
      <dgm:prSet presAssocID="{6439481C-1ECE-434B-8B67-FA524EA05E17}" presName="sibTrans" presStyleLbl="sibTrans1D1" presStyleIdx="2" presStyleCnt="6"/>
      <dgm:spPr/>
      <dgm:t>
        <a:bodyPr/>
        <a:lstStyle/>
        <a:p>
          <a:endParaRPr lang="en-US"/>
        </a:p>
      </dgm:t>
    </dgm:pt>
    <dgm:pt modelId="{A37FF21C-A4E4-4B37-A799-B60F33C74BB7}" type="pres">
      <dgm:prSet presAssocID="{57D570F2-581F-4633-9497-892164B8471D}" presName="node" presStyleLbl="node1" presStyleIdx="3" presStyleCnt="6" custScaleX="163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D9572-8AE9-4785-86D6-2BC08BB8E110}" type="pres">
      <dgm:prSet presAssocID="{57D570F2-581F-4633-9497-892164B8471D}" presName="spNode" presStyleCnt="0"/>
      <dgm:spPr/>
    </dgm:pt>
    <dgm:pt modelId="{5A204478-F6D2-4145-9498-89FE7E02DB00}" type="pres">
      <dgm:prSet presAssocID="{BC6C7821-E5F1-45F3-8929-AE604A805EC3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08C8D7D-9EB7-454A-84B1-DEA546E956B3}" type="pres">
      <dgm:prSet presAssocID="{B4CB56B3-0914-45F0-82F9-5FA376FDFDB2}" presName="node" presStyleLbl="node1" presStyleIdx="4" presStyleCnt="6" custScaleX="163823" custRadScaleRad="97277" custRadScaleInc="59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1CCE1-5D34-41EF-B4A2-32837BDC274E}" type="pres">
      <dgm:prSet presAssocID="{B4CB56B3-0914-45F0-82F9-5FA376FDFDB2}" presName="spNode" presStyleCnt="0"/>
      <dgm:spPr/>
    </dgm:pt>
    <dgm:pt modelId="{368A2256-9949-497C-91F1-F1D6D9C027EE}" type="pres">
      <dgm:prSet presAssocID="{91C1FACD-3061-44DC-8DBE-5D8E45A782F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06CF0919-19F7-4B21-9FAA-A1AA6C668AEA}" type="pres">
      <dgm:prSet presAssocID="{61686459-5610-4227-89DD-4A6C7243D64C}" presName="node" presStyleLbl="node1" presStyleIdx="5" presStyleCnt="6" custScaleX="163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BD79E-6A66-4D95-A714-900E664E0D40}" type="pres">
      <dgm:prSet presAssocID="{61686459-5610-4227-89DD-4A6C7243D64C}" presName="spNode" presStyleCnt="0"/>
      <dgm:spPr/>
    </dgm:pt>
    <dgm:pt modelId="{879B105F-BB64-49FD-B8BE-7CC1582E2B93}" type="pres">
      <dgm:prSet presAssocID="{003C6A96-6233-418A-BBE5-0D59ACFAD06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99FC58DC-F44A-4DD4-AACF-D6F573648459}" srcId="{525719FE-1A87-44BC-8440-90941E129F8C}" destId="{72F9A893-E528-46D2-B17C-BBE4E52B6C6F}" srcOrd="2" destOrd="0" parTransId="{609A7AC4-1D6E-4095-87D1-E9CE5A3E142F}" sibTransId="{6439481C-1ECE-434B-8B67-FA524EA05E17}"/>
    <dgm:cxn modelId="{A3026982-3614-4D05-9AA0-C5D3C80BF68B}" srcId="{525719FE-1A87-44BC-8440-90941E129F8C}" destId="{4C0E8CF2-8AD2-459E-B9F0-94897FE317CF}" srcOrd="0" destOrd="0" parTransId="{AA96B065-7F5B-4C26-8B41-3FDEE294A1FD}" sibTransId="{6A66E0A4-996E-40D0-841A-CC9F80E2B051}"/>
    <dgm:cxn modelId="{163B4C0A-2526-42C0-BA4F-D758313635B5}" srcId="{525719FE-1A87-44BC-8440-90941E129F8C}" destId="{61686459-5610-4227-89DD-4A6C7243D64C}" srcOrd="5" destOrd="0" parTransId="{483961EF-F9E1-4F71-8425-E950A5300BB9}" sibTransId="{003C6A96-6233-418A-BBE5-0D59ACFAD06D}"/>
    <dgm:cxn modelId="{87D16392-11AE-1A4E-9E0E-F1ED1F2835F3}" type="presOf" srcId="{F4B5E007-A3B1-407C-A001-F3533408165B}" destId="{1E03E4D6-64D2-44B6-8F43-9443B488C4C1}" srcOrd="0" destOrd="0" presId="urn:microsoft.com/office/officeart/2005/8/layout/cycle6"/>
    <dgm:cxn modelId="{4B534E2D-85FB-6E47-A9CB-A7C5F4D60FDE}" type="presOf" srcId="{8CE460DB-A3B7-4DEF-B122-74600F3FFAD8}" destId="{7BF0D9E7-3FD5-4553-BA1C-1CD6C120636E}" srcOrd="0" destOrd="0" presId="urn:microsoft.com/office/officeart/2005/8/layout/cycle6"/>
    <dgm:cxn modelId="{A224A879-BFBC-4CCD-8C37-5A1FF5BF59DE}" srcId="{525719FE-1A87-44BC-8440-90941E129F8C}" destId="{B4CB56B3-0914-45F0-82F9-5FA376FDFDB2}" srcOrd="4" destOrd="0" parTransId="{9659A199-5E29-4B77-95D3-5795EFE09349}" sibTransId="{91C1FACD-3061-44DC-8DBE-5D8E45A782F9}"/>
    <dgm:cxn modelId="{6521AF85-E4D9-46E5-96B9-1CEC7ABC8697}" srcId="{525719FE-1A87-44BC-8440-90941E129F8C}" destId="{F4B5E007-A3B1-407C-A001-F3533408165B}" srcOrd="1" destOrd="0" parTransId="{990F4AC2-286F-4FE0-A47C-F9E95DF5FEDC}" sibTransId="{8CE460DB-A3B7-4DEF-B122-74600F3FFAD8}"/>
    <dgm:cxn modelId="{5EF0C749-DEC4-AC45-8CC8-378127FA300F}" type="presOf" srcId="{BC6C7821-E5F1-45F3-8929-AE604A805EC3}" destId="{5A204478-F6D2-4145-9498-89FE7E02DB00}" srcOrd="0" destOrd="0" presId="urn:microsoft.com/office/officeart/2005/8/layout/cycle6"/>
    <dgm:cxn modelId="{08EFEA42-8F63-884D-AB93-604C3A1CC6E6}" type="presOf" srcId="{4C0E8CF2-8AD2-459E-B9F0-94897FE317CF}" destId="{AD2F62FD-B004-418D-BB0B-A062CCC2E2AB}" srcOrd="0" destOrd="0" presId="urn:microsoft.com/office/officeart/2005/8/layout/cycle6"/>
    <dgm:cxn modelId="{C3FB5EF6-AB96-824B-B831-A49B97CA0FB7}" type="presOf" srcId="{B4CB56B3-0914-45F0-82F9-5FA376FDFDB2}" destId="{708C8D7D-9EB7-454A-84B1-DEA546E956B3}" srcOrd="0" destOrd="0" presId="urn:microsoft.com/office/officeart/2005/8/layout/cycle6"/>
    <dgm:cxn modelId="{83450B53-B810-5B4C-9552-A1D0A0C5BF30}" type="presOf" srcId="{003C6A96-6233-418A-BBE5-0D59ACFAD06D}" destId="{879B105F-BB64-49FD-B8BE-7CC1582E2B93}" srcOrd="0" destOrd="0" presId="urn:microsoft.com/office/officeart/2005/8/layout/cycle6"/>
    <dgm:cxn modelId="{DE2D6C46-9449-A648-B7FF-8702870BA7ED}" type="presOf" srcId="{91C1FACD-3061-44DC-8DBE-5D8E45A782F9}" destId="{368A2256-9949-497C-91F1-F1D6D9C027EE}" srcOrd="0" destOrd="0" presId="urn:microsoft.com/office/officeart/2005/8/layout/cycle6"/>
    <dgm:cxn modelId="{0CEC38EF-A67B-5349-9852-84E6B30DA516}" type="presOf" srcId="{6439481C-1ECE-434B-8B67-FA524EA05E17}" destId="{9B046E0E-188C-4D8D-AF2C-28923F066512}" srcOrd="0" destOrd="0" presId="urn:microsoft.com/office/officeart/2005/8/layout/cycle6"/>
    <dgm:cxn modelId="{4C6D218A-9043-2B40-824D-9AA102801A54}" type="presOf" srcId="{72F9A893-E528-46D2-B17C-BBE4E52B6C6F}" destId="{D6935D34-2425-4EE6-A1AC-15428BF028AD}" srcOrd="0" destOrd="0" presId="urn:microsoft.com/office/officeart/2005/8/layout/cycle6"/>
    <dgm:cxn modelId="{2D6C5D40-AE66-4F25-A40F-BFD055CC63BC}" srcId="{525719FE-1A87-44BC-8440-90941E129F8C}" destId="{57D570F2-581F-4633-9497-892164B8471D}" srcOrd="3" destOrd="0" parTransId="{791252B8-B3EE-48B8-93B0-16BC3AE8BF36}" sibTransId="{BC6C7821-E5F1-45F3-8929-AE604A805EC3}"/>
    <dgm:cxn modelId="{95E6D0A5-22AF-E84F-A32F-0EBA4C2F7D16}" type="presOf" srcId="{525719FE-1A87-44BC-8440-90941E129F8C}" destId="{B4020AED-5C31-484C-85F5-6FCC26A8D4EE}" srcOrd="0" destOrd="0" presId="urn:microsoft.com/office/officeart/2005/8/layout/cycle6"/>
    <dgm:cxn modelId="{E4B1CB38-44F1-E84D-B937-34CA951D3B9A}" type="presOf" srcId="{57D570F2-581F-4633-9497-892164B8471D}" destId="{A37FF21C-A4E4-4B37-A799-B60F33C74BB7}" srcOrd="0" destOrd="0" presId="urn:microsoft.com/office/officeart/2005/8/layout/cycle6"/>
    <dgm:cxn modelId="{385150EE-9053-C246-8DCD-9E5D31D99FD0}" type="presOf" srcId="{6A66E0A4-996E-40D0-841A-CC9F80E2B051}" destId="{CB6E32DC-7FCC-4579-BA89-5A1C0A5097D3}" srcOrd="0" destOrd="0" presId="urn:microsoft.com/office/officeart/2005/8/layout/cycle6"/>
    <dgm:cxn modelId="{17A39CBA-F395-964C-BDC8-3CAACBD7EE85}" type="presOf" srcId="{61686459-5610-4227-89DD-4A6C7243D64C}" destId="{06CF0919-19F7-4B21-9FAA-A1AA6C668AEA}" srcOrd="0" destOrd="0" presId="urn:microsoft.com/office/officeart/2005/8/layout/cycle6"/>
    <dgm:cxn modelId="{AE319FB0-4EC6-E94D-8CD7-BF261742028B}" type="presParOf" srcId="{B4020AED-5C31-484C-85F5-6FCC26A8D4EE}" destId="{AD2F62FD-B004-418D-BB0B-A062CCC2E2AB}" srcOrd="0" destOrd="0" presId="urn:microsoft.com/office/officeart/2005/8/layout/cycle6"/>
    <dgm:cxn modelId="{1E8E9FDF-2FE0-4D48-A2E2-9386CD3FB9A3}" type="presParOf" srcId="{B4020AED-5C31-484C-85F5-6FCC26A8D4EE}" destId="{00601DD8-87B0-475D-98EE-16C1B242B988}" srcOrd="1" destOrd="0" presId="urn:microsoft.com/office/officeart/2005/8/layout/cycle6"/>
    <dgm:cxn modelId="{98B4FB89-8420-DF43-B481-1973D35EBA35}" type="presParOf" srcId="{B4020AED-5C31-484C-85F5-6FCC26A8D4EE}" destId="{CB6E32DC-7FCC-4579-BA89-5A1C0A5097D3}" srcOrd="2" destOrd="0" presId="urn:microsoft.com/office/officeart/2005/8/layout/cycle6"/>
    <dgm:cxn modelId="{8454FBE3-1745-CF43-BBA9-007F76817C39}" type="presParOf" srcId="{B4020AED-5C31-484C-85F5-6FCC26A8D4EE}" destId="{1E03E4D6-64D2-44B6-8F43-9443B488C4C1}" srcOrd="3" destOrd="0" presId="urn:microsoft.com/office/officeart/2005/8/layout/cycle6"/>
    <dgm:cxn modelId="{A4138BEF-0ADE-F646-A7FB-B3ABD980A6C5}" type="presParOf" srcId="{B4020AED-5C31-484C-85F5-6FCC26A8D4EE}" destId="{BA55D113-6070-4886-8CD2-A5A3D707A4A7}" srcOrd="4" destOrd="0" presId="urn:microsoft.com/office/officeart/2005/8/layout/cycle6"/>
    <dgm:cxn modelId="{2240234A-C9B8-1348-B7E8-A10981750580}" type="presParOf" srcId="{B4020AED-5C31-484C-85F5-6FCC26A8D4EE}" destId="{7BF0D9E7-3FD5-4553-BA1C-1CD6C120636E}" srcOrd="5" destOrd="0" presId="urn:microsoft.com/office/officeart/2005/8/layout/cycle6"/>
    <dgm:cxn modelId="{66F1172C-14D4-9147-A097-EDE695729029}" type="presParOf" srcId="{B4020AED-5C31-484C-85F5-6FCC26A8D4EE}" destId="{D6935D34-2425-4EE6-A1AC-15428BF028AD}" srcOrd="6" destOrd="0" presId="urn:microsoft.com/office/officeart/2005/8/layout/cycle6"/>
    <dgm:cxn modelId="{4F1F7EAA-E66C-B949-A1C4-825EF9F2FA14}" type="presParOf" srcId="{B4020AED-5C31-484C-85F5-6FCC26A8D4EE}" destId="{64C12319-ACB3-481C-A3BD-A3937165525F}" srcOrd="7" destOrd="0" presId="urn:microsoft.com/office/officeart/2005/8/layout/cycle6"/>
    <dgm:cxn modelId="{C21C548A-332C-3246-AD30-3D9D040179C6}" type="presParOf" srcId="{B4020AED-5C31-484C-85F5-6FCC26A8D4EE}" destId="{9B046E0E-188C-4D8D-AF2C-28923F066512}" srcOrd="8" destOrd="0" presId="urn:microsoft.com/office/officeart/2005/8/layout/cycle6"/>
    <dgm:cxn modelId="{3245BC44-215F-E64B-95C9-D2B40DB6628E}" type="presParOf" srcId="{B4020AED-5C31-484C-85F5-6FCC26A8D4EE}" destId="{A37FF21C-A4E4-4B37-A799-B60F33C74BB7}" srcOrd="9" destOrd="0" presId="urn:microsoft.com/office/officeart/2005/8/layout/cycle6"/>
    <dgm:cxn modelId="{17BE2997-002E-434D-8CEB-FBE8FF61CBBC}" type="presParOf" srcId="{B4020AED-5C31-484C-85F5-6FCC26A8D4EE}" destId="{542D9572-8AE9-4785-86D6-2BC08BB8E110}" srcOrd="10" destOrd="0" presId="urn:microsoft.com/office/officeart/2005/8/layout/cycle6"/>
    <dgm:cxn modelId="{209B4033-44A6-6C47-919A-7A7616701D75}" type="presParOf" srcId="{B4020AED-5C31-484C-85F5-6FCC26A8D4EE}" destId="{5A204478-F6D2-4145-9498-89FE7E02DB00}" srcOrd="11" destOrd="0" presId="urn:microsoft.com/office/officeart/2005/8/layout/cycle6"/>
    <dgm:cxn modelId="{FAC3E88D-DC83-5643-AB45-8DA0D8FE2D43}" type="presParOf" srcId="{B4020AED-5C31-484C-85F5-6FCC26A8D4EE}" destId="{708C8D7D-9EB7-454A-84B1-DEA546E956B3}" srcOrd="12" destOrd="0" presId="urn:microsoft.com/office/officeart/2005/8/layout/cycle6"/>
    <dgm:cxn modelId="{AC017D50-53FC-3945-A6E1-4332158502D0}" type="presParOf" srcId="{B4020AED-5C31-484C-85F5-6FCC26A8D4EE}" destId="{7761CCE1-5D34-41EF-B4A2-32837BDC274E}" srcOrd="13" destOrd="0" presId="urn:microsoft.com/office/officeart/2005/8/layout/cycle6"/>
    <dgm:cxn modelId="{002645C6-D9CF-EF43-944A-A950DFCC9698}" type="presParOf" srcId="{B4020AED-5C31-484C-85F5-6FCC26A8D4EE}" destId="{368A2256-9949-497C-91F1-F1D6D9C027EE}" srcOrd="14" destOrd="0" presId="urn:microsoft.com/office/officeart/2005/8/layout/cycle6"/>
    <dgm:cxn modelId="{36B531E2-4741-9E46-A1D1-DC33E54B2E96}" type="presParOf" srcId="{B4020AED-5C31-484C-85F5-6FCC26A8D4EE}" destId="{06CF0919-19F7-4B21-9FAA-A1AA6C668AEA}" srcOrd="15" destOrd="0" presId="urn:microsoft.com/office/officeart/2005/8/layout/cycle6"/>
    <dgm:cxn modelId="{BA85C352-FC58-BB47-9F52-C284DAB11060}" type="presParOf" srcId="{B4020AED-5C31-484C-85F5-6FCC26A8D4EE}" destId="{2E6BD79E-6A66-4D95-A714-900E664E0D40}" srcOrd="16" destOrd="0" presId="urn:microsoft.com/office/officeart/2005/8/layout/cycle6"/>
    <dgm:cxn modelId="{9C913916-67F7-8943-881D-0085805A0F6C}" type="presParOf" srcId="{B4020AED-5C31-484C-85F5-6FCC26A8D4EE}" destId="{879B105F-BB64-49FD-B8BE-7CC1582E2B93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F62FD-B004-418D-BB0B-A062CCC2E2AB}">
      <dsp:nvSpPr>
        <dsp:cNvPr id="0" name=""/>
        <dsp:cNvSpPr/>
      </dsp:nvSpPr>
      <dsp:spPr>
        <a:xfrm>
          <a:off x="1757759" y="1191"/>
          <a:ext cx="1500984" cy="59554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Pride</a:t>
          </a:r>
          <a:endParaRPr lang="en-US" sz="1400" kern="1200" dirty="0"/>
        </a:p>
      </dsp:txBody>
      <dsp:txXfrm>
        <a:off x="1786831" y="30263"/>
        <a:ext cx="1442840" cy="537401"/>
      </dsp:txXfrm>
    </dsp:sp>
    <dsp:sp modelId="{CB6E32DC-7FCC-4579-BA89-5A1C0A5097D3}">
      <dsp:nvSpPr>
        <dsp:cNvPr id="0" name=""/>
        <dsp:cNvSpPr/>
      </dsp:nvSpPr>
      <dsp:spPr>
        <a:xfrm>
          <a:off x="1099015" y="298916"/>
          <a:ext cx="2805672" cy="2805672"/>
        </a:xfrm>
        <a:custGeom>
          <a:avLst/>
          <a:gdLst/>
          <a:ahLst/>
          <a:cxnLst/>
          <a:rect l="0" t="0" r="0" b="0"/>
          <a:pathLst>
            <a:path>
              <a:moveTo>
                <a:pt x="2162181" y="223283"/>
              </a:moveTo>
              <a:arcTo wR="1402836" hR="1402836" stAng="18166301" swAng="7015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3E4D6-64D2-44B6-8F43-9443B488C4C1}">
      <dsp:nvSpPr>
        <dsp:cNvPr id="0" name=""/>
        <dsp:cNvSpPr/>
      </dsp:nvSpPr>
      <dsp:spPr>
        <a:xfrm>
          <a:off x="2966299" y="702609"/>
          <a:ext cx="1500984" cy="59554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Job Satisfaction</a:t>
          </a:r>
          <a:r>
            <a:rPr lang="en-US" sz="1400" kern="1200" baseline="0" dirty="0" smtClean="0"/>
            <a:t> &amp; S</a:t>
          </a:r>
          <a:r>
            <a:rPr lang="en-US" sz="1400" kern="1200" dirty="0" smtClean="0"/>
            <a:t>upport</a:t>
          </a:r>
          <a:endParaRPr lang="en-US" sz="1400" kern="1200" dirty="0"/>
        </a:p>
      </dsp:txBody>
      <dsp:txXfrm>
        <a:off x="2995371" y="731681"/>
        <a:ext cx="1442840" cy="537401"/>
      </dsp:txXfrm>
    </dsp:sp>
    <dsp:sp modelId="{7BF0D9E7-3FD5-4553-BA1C-1CD6C120636E}">
      <dsp:nvSpPr>
        <dsp:cNvPr id="0" name=""/>
        <dsp:cNvSpPr/>
      </dsp:nvSpPr>
      <dsp:spPr>
        <a:xfrm>
          <a:off x="1065630" y="163601"/>
          <a:ext cx="2805672" cy="2805672"/>
        </a:xfrm>
        <a:custGeom>
          <a:avLst/>
          <a:gdLst/>
          <a:ahLst/>
          <a:cxnLst/>
          <a:rect l="0" t="0" r="0" b="0"/>
          <a:pathLst>
            <a:path>
              <a:moveTo>
                <a:pt x="2780763" y="1139655"/>
              </a:moveTo>
              <a:arcTo wR="1402836" hR="1402836" stAng="20951213" swAng="125530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35D34-2425-4EE6-A1AC-15428BF028AD}">
      <dsp:nvSpPr>
        <dsp:cNvPr id="0" name=""/>
        <dsp:cNvSpPr/>
      </dsp:nvSpPr>
      <dsp:spPr>
        <a:xfrm>
          <a:off x="3038217" y="1817771"/>
          <a:ext cx="1500984" cy="59554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Facilities</a:t>
          </a:r>
          <a:endParaRPr lang="en-US" sz="1400" kern="1200" dirty="0"/>
        </a:p>
      </dsp:txBody>
      <dsp:txXfrm>
        <a:off x="3067289" y="1846843"/>
        <a:ext cx="1442840" cy="537401"/>
      </dsp:txXfrm>
    </dsp:sp>
    <dsp:sp modelId="{9B046E0E-188C-4D8D-AF2C-28923F066512}">
      <dsp:nvSpPr>
        <dsp:cNvPr id="0" name=""/>
        <dsp:cNvSpPr/>
      </dsp:nvSpPr>
      <dsp:spPr>
        <a:xfrm>
          <a:off x="1002219" y="366148"/>
          <a:ext cx="2805672" cy="2805672"/>
        </a:xfrm>
        <a:custGeom>
          <a:avLst/>
          <a:gdLst/>
          <a:ahLst/>
          <a:cxnLst/>
          <a:rect l="0" t="0" r="0" b="0"/>
          <a:pathLst>
            <a:path>
              <a:moveTo>
                <a:pt x="2646087" y="2052661"/>
              </a:moveTo>
              <a:arcTo wR="1402836" hR="1402836" stAng="1655716" swAng="14996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FF21C-A4E4-4B37-A799-B60F33C74BB7}">
      <dsp:nvSpPr>
        <dsp:cNvPr id="0" name=""/>
        <dsp:cNvSpPr/>
      </dsp:nvSpPr>
      <dsp:spPr>
        <a:xfrm>
          <a:off x="1751407" y="2806863"/>
          <a:ext cx="1500984" cy="59554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Supervisors</a:t>
          </a:r>
          <a:endParaRPr lang="en-US" sz="1400" kern="1200" dirty="0"/>
        </a:p>
      </dsp:txBody>
      <dsp:txXfrm>
        <a:off x="1780479" y="2835935"/>
        <a:ext cx="1442840" cy="537401"/>
      </dsp:txXfrm>
    </dsp:sp>
    <dsp:sp modelId="{5A204478-F6D2-4145-9498-89FE7E02DB00}">
      <dsp:nvSpPr>
        <dsp:cNvPr id="0" name=""/>
        <dsp:cNvSpPr/>
      </dsp:nvSpPr>
      <dsp:spPr>
        <a:xfrm>
          <a:off x="1172276" y="348625"/>
          <a:ext cx="2805672" cy="2805672"/>
        </a:xfrm>
        <a:custGeom>
          <a:avLst/>
          <a:gdLst/>
          <a:ahLst/>
          <a:cxnLst/>
          <a:rect l="0" t="0" r="0" b="0"/>
          <a:pathLst>
            <a:path>
              <a:moveTo>
                <a:pt x="574143" y="2534744"/>
              </a:moveTo>
              <a:arcTo wR="1402836" hR="1402836" stAng="7572517" swAng="14946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C8D7D-9EB7-454A-84B1-DEA546E956B3}">
      <dsp:nvSpPr>
        <dsp:cNvPr id="0" name=""/>
        <dsp:cNvSpPr/>
      </dsp:nvSpPr>
      <dsp:spPr>
        <a:xfrm>
          <a:off x="454318" y="1828046"/>
          <a:ext cx="1500984" cy="59554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Senior Leadership</a:t>
          </a:r>
        </a:p>
      </dsp:txBody>
      <dsp:txXfrm>
        <a:off x="483390" y="1857118"/>
        <a:ext cx="1442840" cy="537401"/>
      </dsp:txXfrm>
    </dsp:sp>
    <dsp:sp modelId="{368A2256-9949-497C-91F1-F1D6D9C027EE}">
      <dsp:nvSpPr>
        <dsp:cNvPr id="0" name=""/>
        <dsp:cNvSpPr/>
      </dsp:nvSpPr>
      <dsp:spPr>
        <a:xfrm>
          <a:off x="1124912" y="199957"/>
          <a:ext cx="2805672" cy="2805672"/>
        </a:xfrm>
        <a:custGeom>
          <a:avLst/>
          <a:gdLst/>
          <a:ahLst/>
          <a:cxnLst/>
          <a:rect l="0" t="0" r="0" b="0"/>
          <a:pathLst>
            <a:path>
              <a:moveTo>
                <a:pt x="17361" y="1622855"/>
              </a:moveTo>
              <a:arcTo wR="1402836" hR="1402836" stAng="10258592" swAng="12809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F0919-19F7-4B21-9FAA-A1AA6C668AEA}">
      <dsp:nvSpPr>
        <dsp:cNvPr id="0" name=""/>
        <dsp:cNvSpPr/>
      </dsp:nvSpPr>
      <dsp:spPr>
        <a:xfrm>
          <a:off x="536516" y="702609"/>
          <a:ext cx="1500984" cy="59554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Faculty, Admin and Staff Relations</a:t>
          </a:r>
          <a:endParaRPr lang="en-US" sz="1400" kern="1200" dirty="0"/>
        </a:p>
      </dsp:txBody>
      <dsp:txXfrm>
        <a:off x="565588" y="731681"/>
        <a:ext cx="1442840" cy="537401"/>
      </dsp:txXfrm>
    </dsp:sp>
    <dsp:sp modelId="{879B105F-BB64-49FD-B8BE-7CC1582E2B93}">
      <dsp:nvSpPr>
        <dsp:cNvPr id="0" name=""/>
        <dsp:cNvSpPr/>
      </dsp:nvSpPr>
      <dsp:spPr>
        <a:xfrm>
          <a:off x="1099109" y="298918"/>
          <a:ext cx="2805672" cy="2805672"/>
        </a:xfrm>
        <a:custGeom>
          <a:avLst/>
          <a:gdLst/>
          <a:ahLst/>
          <a:cxnLst/>
          <a:rect l="0" t="0" r="0" b="0"/>
          <a:pathLst>
            <a:path>
              <a:moveTo>
                <a:pt x="420309" y="401541"/>
              </a:moveTo>
              <a:arcTo wR="1402836" hR="1402836" stAng="13532522" swAng="73766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2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6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4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7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8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5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BD48-D159-4A4C-8CF9-94D3DD1CB14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0CE76-D74D-FF4A-85B2-0A87548E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8512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2019 Great Colleges Survey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430838"/>
            <a:ext cx="6858000" cy="165576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9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1866900"/>
            <a:ext cx="20193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Overview—participation increased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646564"/>
            <a:ext cx="3691928" cy="17939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9442" y="2185208"/>
            <a:ext cx="34477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2016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485" y="2701964"/>
            <a:ext cx="3242600" cy="16762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8484" y="2136616"/>
            <a:ext cx="34477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6183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2113960"/>
            <a:ext cx="4818875" cy="335705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27288" y="1131094"/>
            <a:ext cx="7307036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Participation by employee group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35" y="2054679"/>
            <a:ext cx="4445201" cy="33570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07029" y="2032908"/>
            <a:ext cx="9601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2016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87077" y="2032908"/>
            <a:ext cx="9601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14777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4678" y="2107736"/>
          <a:ext cx="6096000" cy="206883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577774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98187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2089022"/>
                    </a:ext>
                  </a:extLst>
                </a:gridCol>
              </a:tblGrid>
              <a:tr h="480060">
                <a:tc gridSpan="3">
                  <a:txBody>
                    <a:bodyPr/>
                    <a:lstStyle/>
                    <a:p>
                      <a:r>
                        <a:rPr lang="en-US" sz="2700" dirty="0" smtClean="0"/>
                        <a:t>15</a:t>
                      </a:r>
                      <a:r>
                        <a:rPr lang="en-US" sz="2700" baseline="0" dirty="0" smtClean="0"/>
                        <a:t> Core Survey Dimensions</a:t>
                      </a:r>
                      <a:endParaRPr lang="en-US" sz="27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40434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Job satisfaction/support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Compensation, benefits</a:t>
                      </a:r>
                      <a:r>
                        <a:rPr lang="en-US" sz="1000" baseline="0" dirty="0" smtClean="0"/>
                        <a:t> and work/life balance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Shared governance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5825056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Senior leadership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Collaboration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Teaching environment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3483438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Facilities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Pride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Faculty,</a:t>
                      </a:r>
                      <a:r>
                        <a:rPr lang="en-US" sz="1000" baseline="0" dirty="0" smtClean="0"/>
                        <a:t> administration and staff relations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499196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Fairness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Professional development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Policies, resources and efficiency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60358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Supervisors/department</a:t>
                      </a:r>
                      <a:r>
                        <a:rPr lang="en-US" sz="1000" baseline="0" dirty="0" smtClean="0"/>
                        <a:t> chairs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Communication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Respect and appreciation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63115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16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4678" y="2107736"/>
          <a:ext cx="6096000" cy="21488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577774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98187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2089022"/>
                    </a:ext>
                  </a:extLst>
                </a:gridCol>
              </a:tblGrid>
              <a:tr h="480060">
                <a:tc gridSpan="3">
                  <a:txBody>
                    <a:bodyPr/>
                    <a:lstStyle/>
                    <a:p>
                      <a:r>
                        <a:rPr lang="en-US" sz="2700" dirty="0" smtClean="0"/>
                        <a:t>Response Guidelines</a:t>
                      </a:r>
                      <a:endParaRPr lang="en-US" sz="27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4043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If positive</a:t>
                      </a:r>
                      <a:r>
                        <a:rPr lang="en-US" sz="1000" baseline="0" dirty="0" smtClean="0"/>
                        <a:t> response….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and negative response…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then considered: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34834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75%+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&lt;10%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Exceptional, very good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499196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64-74%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10-14%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Fair, good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60358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55-64%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15-19%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Yellow flag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631157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45-54%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20-29%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Red flag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5269036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&lt;45%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30%+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Acute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5101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28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937" y="942849"/>
            <a:ext cx="428668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Our Top Strength Dimensions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937" y="2110394"/>
            <a:ext cx="184731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  <a:p>
            <a:r>
              <a:rPr lang="en-US" sz="1350" dirty="0"/>
              <a:t/>
            </a:r>
            <a:br>
              <a:rPr lang="en-US" sz="1350" dirty="0"/>
            </a:br>
            <a:endParaRPr lang="en-US" sz="1350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873251" y="2110394"/>
          <a:ext cx="50038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60161" y="2155889"/>
            <a:ext cx="1758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Exceptional, </a:t>
            </a:r>
            <a:endParaRPr lang="en-US" sz="1600" b="1" dirty="0" smtClean="0"/>
          </a:p>
          <a:p>
            <a:r>
              <a:rPr lang="en-US" sz="1600" b="1" dirty="0"/>
              <a:t>V</a:t>
            </a:r>
            <a:r>
              <a:rPr lang="en-US" sz="1600" b="1" dirty="0" smtClean="0"/>
              <a:t>ery Good</a:t>
            </a:r>
            <a:endParaRPr lang="en-US" sz="1600" b="1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55497" y="2727615"/>
            <a:ext cx="7140539" cy="1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60161" y="3005420"/>
            <a:ext cx="1009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Fair, </a:t>
            </a:r>
            <a:r>
              <a:rPr lang="en-US" sz="1600" b="1" dirty="0" smtClean="0"/>
              <a:t>Good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3211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937" y="1505644"/>
            <a:ext cx="467031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Our Top 10 Strength Statements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937" y="2110394"/>
            <a:ext cx="7703071" cy="2793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1350" dirty="0"/>
              <a:t>I understand how my job contributes to this institution's mission. </a:t>
            </a:r>
          </a:p>
          <a:p>
            <a:pPr marL="257175" indent="-257175">
              <a:buAutoNum type="arabicPeriod"/>
            </a:pPr>
            <a:r>
              <a:rPr lang="en-US" sz="1350" dirty="0"/>
              <a:t>I have a good relationship with my supervisor/department chair. </a:t>
            </a:r>
          </a:p>
          <a:p>
            <a:pPr marL="257175" indent="-257175">
              <a:buAutoNum type="arabicPeriod"/>
            </a:pPr>
            <a:r>
              <a:rPr lang="en-US" sz="1350" dirty="0"/>
              <a:t>At this institution, people are supportive of their colleagues regardless of their heritage or background. </a:t>
            </a:r>
          </a:p>
          <a:p>
            <a:pPr marL="257175" indent="-257175">
              <a:buAutoNum type="arabicPeriod"/>
            </a:pPr>
            <a:r>
              <a:rPr lang="en-US" sz="1350" dirty="0"/>
              <a:t>I am given the responsibility and freedom to do my job. </a:t>
            </a:r>
          </a:p>
          <a:p>
            <a:pPr marL="257175" indent="-257175">
              <a:buAutoNum type="arabicPeriod"/>
            </a:pPr>
            <a:r>
              <a:rPr lang="en-US" sz="1350" dirty="0"/>
              <a:t>This institution actively contributes to the community.</a:t>
            </a:r>
          </a:p>
          <a:p>
            <a:pPr marL="257175" indent="-257175">
              <a:buAutoNum type="arabicPeriod"/>
            </a:pPr>
            <a:r>
              <a:rPr lang="en-US" sz="1350" dirty="0"/>
              <a:t>Overall, my department is a good place to work.</a:t>
            </a:r>
          </a:p>
          <a:p>
            <a:pPr marL="257175" indent="-257175">
              <a:buAutoNum type="arabicPeriod"/>
            </a:pPr>
            <a:r>
              <a:rPr lang="en-US" sz="1350" dirty="0"/>
              <a:t>My supervisor/department chair is consistent and fair.</a:t>
            </a:r>
          </a:p>
          <a:p>
            <a:pPr marL="257175" indent="-257175">
              <a:buAutoNum type="arabicPeriod"/>
            </a:pPr>
            <a:r>
              <a:rPr lang="en-US" sz="1350" dirty="0"/>
              <a:t>My supervisor/department chair regularly models this institution's values.</a:t>
            </a:r>
          </a:p>
          <a:p>
            <a:pPr marL="257175" indent="-257175">
              <a:buAutoNum type="arabicPeriod"/>
            </a:pPr>
            <a:r>
              <a:rPr lang="en-US" sz="1350" dirty="0"/>
              <a:t>This institution's policies and practices give me the flexibility to manage my work and personal life.</a:t>
            </a:r>
          </a:p>
          <a:p>
            <a:pPr marL="257175" indent="-257175">
              <a:buAutoNum type="arabicPeriod"/>
            </a:pPr>
            <a:r>
              <a:rPr lang="en-US" sz="1350" dirty="0"/>
              <a:t>My supervisor/department chair supports my efforts to balance my work and personal life.</a:t>
            </a:r>
          </a:p>
          <a:p>
            <a:pPr marL="257175" indent="-257175">
              <a:buAutoNum type="arabicPeriod"/>
            </a:pPr>
            <a:endParaRPr lang="en-US" sz="1350" dirty="0"/>
          </a:p>
          <a:p>
            <a:r>
              <a:rPr lang="en-US" sz="1350" dirty="0"/>
              <a:t/>
            </a:r>
            <a:br>
              <a:rPr lang="en-US" sz="1350" dirty="0"/>
            </a:b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4425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937" y="1218854"/>
            <a:ext cx="48449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Where did we see improvement?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68136" y="1734775"/>
          <a:ext cx="4876800" cy="410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4061223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902328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845146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4419919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Dimension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2016 overall positive</a:t>
                      </a:r>
                      <a:r>
                        <a:rPr lang="en-US" sz="1100" baseline="0" dirty="0" smtClean="0"/>
                        <a:t> %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2019 overall positive %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Improvement %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3142855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Senior leadership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54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66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3918879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Shared governance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54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62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59416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Faculty, admin and staff relations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58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65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9150066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Facilities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64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70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9969465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Policies, resources and efficiency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51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55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700289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Respect</a:t>
                      </a:r>
                      <a:r>
                        <a:rPr lang="en-US" sz="1100" baseline="0" dirty="0" smtClean="0"/>
                        <a:t> and appreciation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59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385899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Professional</a:t>
                      </a:r>
                      <a:r>
                        <a:rPr lang="en-US" sz="1100" baseline="0" dirty="0" smtClean="0"/>
                        <a:t> Development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66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69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53566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Communication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57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60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5017663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Fairness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57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60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0920249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Compensation, benefits and work/life balance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70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71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5963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32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937" y="1505644"/>
            <a:ext cx="375615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Our Top 10 Opportunities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937" y="2110394"/>
            <a:ext cx="6529801" cy="2793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1350" dirty="0"/>
              <a:t>My department has adequate faculty/staff to achieve our goals.</a:t>
            </a:r>
          </a:p>
          <a:p>
            <a:pPr marL="257175" indent="-257175">
              <a:buAutoNum type="arabicPeriod"/>
            </a:pPr>
            <a:r>
              <a:rPr lang="en-US" sz="1350" dirty="0"/>
              <a:t>Our orientation program prepares new faculty, administration and staff to be effective.</a:t>
            </a:r>
          </a:p>
          <a:p>
            <a:pPr marL="257175" indent="-257175">
              <a:buAutoNum type="arabicPeriod"/>
            </a:pPr>
            <a:r>
              <a:rPr lang="en-US" sz="1350" dirty="0"/>
              <a:t>I am paid fairly for my work.</a:t>
            </a:r>
          </a:p>
          <a:p>
            <a:pPr marL="257175" indent="-257175">
              <a:buAutoNum type="arabicPeriod"/>
            </a:pPr>
            <a:r>
              <a:rPr lang="en-US" sz="1350" dirty="0"/>
              <a:t>Issues of low performance are addressed in my department.</a:t>
            </a:r>
          </a:p>
          <a:p>
            <a:pPr marL="257175" indent="-257175">
              <a:buAutoNum type="arabicPeriod"/>
            </a:pPr>
            <a:r>
              <a:rPr lang="en-US" sz="1350" dirty="0"/>
              <a:t>There's a sense that we're all on the same team at this institution.</a:t>
            </a:r>
          </a:p>
          <a:p>
            <a:pPr marL="257175" indent="-257175">
              <a:buAutoNum type="arabicPeriod"/>
            </a:pPr>
            <a:r>
              <a:rPr lang="en-US" sz="1350" dirty="0"/>
              <a:t>Our recognition and awards programs are meaningful to me.</a:t>
            </a:r>
          </a:p>
          <a:p>
            <a:pPr marL="257175" indent="-257175">
              <a:buAutoNum type="arabicPeriod"/>
            </a:pPr>
            <a:r>
              <a:rPr lang="en-US" sz="1350" dirty="0"/>
              <a:t>Senior leadership provides a clear direction for this institution's future.</a:t>
            </a:r>
          </a:p>
          <a:p>
            <a:pPr marL="257175" indent="-257175">
              <a:buAutoNum type="arabicPeriod"/>
            </a:pPr>
            <a:r>
              <a:rPr lang="en-US" sz="1350" dirty="0"/>
              <a:t>I am regularly recognized for my contributions.</a:t>
            </a:r>
          </a:p>
          <a:p>
            <a:pPr marL="257175" indent="-257175">
              <a:buAutoNum type="arabicPeriod"/>
            </a:pPr>
            <a:r>
              <a:rPr lang="en-US" sz="1350" dirty="0"/>
              <a:t>Promotions in my department are based on a person's ability.</a:t>
            </a:r>
          </a:p>
          <a:p>
            <a:pPr marL="257175" indent="-257175">
              <a:buAutoNum type="arabicPeriod"/>
            </a:pPr>
            <a:r>
              <a:rPr lang="en-US" sz="1350" dirty="0"/>
              <a:t>There is regular and open communication among faculty, administration and staff.</a:t>
            </a:r>
          </a:p>
          <a:p>
            <a:pPr marL="257175" indent="-257175">
              <a:buAutoNum type="arabicPeriod"/>
            </a:pPr>
            <a:endParaRPr lang="en-US" sz="1350" dirty="0"/>
          </a:p>
          <a:p>
            <a:r>
              <a:rPr lang="en-US" sz="1350" dirty="0"/>
              <a:t/>
            </a:r>
            <a:br>
              <a:rPr lang="en-US" sz="1350" dirty="0"/>
            </a:b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8275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5419EA9-17AC-4F47-9EC5-79822F0795E4}" vid="{C5542D4D-36BA-FF4E-AE58-2AB73F326F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White Shield (2)</Template>
  <TotalTime>4</TotalTime>
  <Words>444</Words>
  <Application>Microsoft Office PowerPoint</Application>
  <PresentationFormat>On-screen Show (4:3)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2019 Great Colleges Survey</vt:lpstr>
      <vt:lpstr>Survey Overview—participation increased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Maine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Domna  Giatas</dc:creator>
  <cp:lastModifiedBy>Renee Jean Letendre</cp:lastModifiedBy>
  <cp:revision>3</cp:revision>
  <dcterms:created xsi:type="dcterms:W3CDTF">2019-02-05T18:26:48Z</dcterms:created>
  <dcterms:modified xsi:type="dcterms:W3CDTF">2020-02-04T14:09:13Z</dcterms:modified>
</cp:coreProperties>
</file>