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2" r:id="rId4"/>
    <p:sldMasterId id="2147483693" r:id="rId5"/>
    <p:sldMasterId id="2147483694" r:id="rId6"/>
    <p:sldMasterId id="2147483695"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Lst>
  <p:sldSz cy="5143500" cx="9144000"/>
  <p:notesSz cx="6858000" cy="9144000"/>
  <p:embeddedFontLst>
    <p:embeddedFont>
      <p:font typeface="Play"/>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5" Type="http://schemas.openxmlformats.org/officeDocument/2006/relationships/slideMaster" Target="slideMasters/slideMaster2.xml"/><Relationship Id="rId19" Type="http://schemas.openxmlformats.org/officeDocument/2006/relationships/font" Target="fonts/Play-bold.fntdata"/><Relationship Id="rId6" Type="http://schemas.openxmlformats.org/officeDocument/2006/relationships/slideMaster" Target="slideMasters/slideMaster3.xml"/><Relationship Id="rId18" Type="http://schemas.openxmlformats.org/officeDocument/2006/relationships/font" Target="fonts/Play-regular.fntdata"/><Relationship Id="rId7" Type="http://schemas.openxmlformats.org/officeDocument/2006/relationships/slideMaster" Target="slideMasters/slideMaster4.xml"/><Relationship Id="rId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 name="Google Shape;30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h331b85d9a5f2d68e_1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h331b85d9a5f2d68e_12_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6" name="Google Shape;34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3:notes"/>
          <p:cNvSpPr txBox="1"/>
          <p:nvPr>
            <p:ph idx="1" type="body"/>
          </p:nvPr>
        </p:nvSpPr>
        <p:spPr>
          <a:xfrm>
            <a:off x="685790" y="4343378"/>
            <a:ext cx="5486395" cy="4114780"/>
          </a:xfrm>
          <a:prstGeom prst="rect">
            <a:avLst/>
          </a:prstGeom>
          <a:noFill/>
          <a:ln>
            <a:noFill/>
          </a:ln>
        </p:spPr>
        <p:txBody>
          <a:bodyPr anchorCtr="0" anchor="t" bIns="89450" lIns="89450" spcFirstLastPara="1" rIns="89450" wrap="square" tIns="89450">
            <a:noAutofit/>
          </a:bodyPr>
          <a:lstStyle/>
          <a:p>
            <a:pPr indent="0" lvl="0" marL="0" rtl="0" algn="l">
              <a:lnSpc>
                <a:spcPct val="100000"/>
              </a:lnSpc>
              <a:spcBef>
                <a:spcPts val="0"/>
              </a:spcBef>
              <a:spcAft>
                <a:spcPts val="0"/>
              </a:spcAft>
              <a:buSzPts val="1100"/>
              <a:buNone/>
            </a:pPr>
            <a:r>
              <a:t/>
            </a:r>
            <a:endParaRPr/>
          </a:p>
        </p:txBody>
      </p:sp>
      <p:sp>
        <p:nvSpPr>
          <p:cNvPr id="370" name="Google Shape;370;p3:notes"/>
          <p:cNvSpPr/>
          <p:nvPr>
            <p:ph idx="2" type="sldImg"/>
          </p:nvPr>
        </p:nvSpPr>
        <p:spPr>
          <a:xfrm>
            <a:off x="1143228" y="685793"/>
            <a:ext cx="4572228" cy="342898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7" name="Google Shape;377;p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8" name="Google Shape;398;p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2" name="Google Shape;422;p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1" name="Google Shape;441;p7: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8:notes"/>
          <p:cNvSpPr txBox="1"/>
          <p:nvPr>
            <p:ph idx="1" type="body"/>
          </p:nvPr>
        </p:nvSpPr>
        <p:spPr>
          <a:xfrm>
            <a:off x="685790" y="4343378"/>
            <a:ext cx="5486400" cy="4114800"/>
          </a:xfrm>
          <a:prstGeom prst="rect">
            <a:avLst/>
          </a:prstGeom>
          <a:noFill/>
          <a:ln>
            <a:noFill/>
          </a:ln>
        </p:spPr>
        <p:txBody>
          <a:bodyPr anchorCtr="0" anchor="t" bIns="89450" lIns="89450" spcFirstLastPara="1" rIns="89450" wrap="square" tIns="89450">
            <a:noAutofit/>
          </a:bodyPr>
          <a:lstStyle/>
          <a:p>
            <a:pPr indent="0" lvl="0" marL="0" rtl="0" algn="l">
              <a:lnSpc>
                <a:spcPct val="100000"/>
              </a:lnSpc>
              <a:spcBef>
                <a:spcPts val="0"/>
              </a:spcBef>
              <a:spcAft>
                <a:spcPts val="0"/>
              </a:spcAft>
              <a:buSzPts val="1100"/>
              <a:buNone/>
            </a:pPr>
            <a:r>
              <a:t/>
            </a:r>
            <a:endParaRPr/>
          </a:p>
        </p:txBody>
      </p:sp>
      <p:sp>
        <p:nvSpPr>
          <p:cNvPr id="469" name="Google Shape;469;p8:notes"/>
          <p:cNvSpPr/>
          <p:nvPr>
            <p:ph idx="2" type="sldImg"/>
          </p:nvPr>
        </p:nvSpPr>
        <p:spPr>
          <a:xfrm>
            <a:off x="1143228" y="685793"/>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Play"/>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 name="Google Shape;13;p2"/>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Google Shape;14;p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 name="Google Shape;15;p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 name="Google Shape;16;p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 name="Google Shape;19;p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 name="Google Shape;20;p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 name="Google Shape;21;p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 name="Google Shape;22;p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Play"/>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 name="Google Shape;25;p4"/>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757575"/>
              </a:buClr>
              <a:buSzPts val="1800"/>
              <a:buNone/>
              <a:defRPr sz="1800">
                <a:solidFill>
                  <a:srgbClr val="757575"/>
                </a:solidFill>
              </a:defRPr>
            </a:lvl1pPr>
            <a:lvl2pPr indent="-228600" lvl="1" marL="914400" algn="l">
              <a:lnSpc>
                <a:spcPct val="90000"/>
              </a:lnSpc>
              <a:spcBef>
                <a:spcPts val="400"/>
              </a:spcBef>
              <a:spcAft>
                <a:spcPts val="0"/>
              </a:spcAft>
              <a:buClr>
                <a:srgbClr val="757575"/>
              </a:buClr>
              <a:buSzPts val="1500"/>
              <a:buNone/>
              <a:defRPr sz="1500">
                <a:solidFill>
                  <a:srgbClr val="757575"/>
                </a:solidFill>
              </a:defRPr>
            </a:lvl2pPr>
            <a:lvl3pPr indent="-228600" lvl="2" marL="1371600" algn="l">
              <a:lnSpc>
                <a:spcPct val="90000"/>
              </a:lnSpc>
              <a:spcBef>
                <a:spcPts val="400"/>
              </a:spcBef>
              <a:spcAft>
                <a:spcPts val="0"/>
              </a:spcAft>
              <a:buClr>
                <a:srgbClr val="757575"/>
              </a:buClr>
              <a:buSzPts val="1400"/>
              <a:buNone/>
              <a:defRPr sz="1400">
                <a:solidFill>
                  <a:srgbClr val="757575"/>
                </a:solidFill>
              </a:defRPr>
            </a:lvl3pPr>
            <a:lvl4pPr indent="-228600" lvl="3" marL="1828800" algn="l">
              <a:lnSpc>
                <a:spcPct val="90000"/>
              </a:lnSpc>
              <a:spcBef>
                <a:spcPts val="400"/>
              </a:spcBef>
              <a:spcAft>
                <a:spcPts val="0"/>
              </a:spcAft>
              <a:buClr>
                <a:srgbClr val="757575"/>
              </a:buClr>
              <a:buSzPts val="1200"/>
              <a:buNone/>
              <a:defRPr sz="1200">
                <a:solidFill>
                  <a:srgbClr val="757575"/>
                </a:solidFill>
              </a:defRPr>
            </a:lvl4pPr>
            <a:lvl5pPr indent="-228600" lvl="4" marL="2286000" algn="l">
              <a:lnSpc>
                <a:spcPct val="90000"/>
              </a:lnSpc>
              <a:spcBef>
                <a:spcPts val="400"/>
              </a:spcBef>
              <a:spcAft>
                <a:spcPts val="0"/>
              </a:spcAft>
              <a:buClr>
                <a:srgbClr val="757575"/>
              </a:buClr>
              <a:buSzPts val="1200"/>
              <a:buNone/>
              <a:defRPr sz="1200">
                <a:solidFill>
                  <a:srgbClr val="757575"/>
                </a:solidFill>
              </a:defRPr>
            </a:lvl5pPr>
            <a:lvl6pPr indent="-228600" lvl="5" marL="2743200" algn="l">
              <a:lnSpc>
                <a:spcPct val="90000"/>
              </a:lnSpc>
              <a:spcBef>
                <a:spcPts val="400"/>
              </a:spcBef>
              <a:spcAft>
                <a:spcPts val="0"/>
              </a:spcAft>
              <a:buClr>
                <a:srgbClr val="757575"/>
              </a:buClr>
              <a:buSzPts val="1200"/>
              <a:buNone/>
              <a:defRPr sz="1200">
                <a:solidFill>
                  <a:srgbClr val="757575"/>
                </a:solidFill>
              </a:defRPr>
            </a:lvl6pPr>
            <a:lvl7pPr indent="-228600" lvl="6" marL="3200400" algn="l">
              <a:lnSpc>
                <a:spcPct val="90000"/>
              </a:lnSpc>
              <a:spcBef>
                <a:spcPts val="400"/>
              </a:spcBef>
              <a:spcAft>
                <a:spcPts val="0"/>
              </a:spcAft>
              <a:buClr>
                <a:srgbClr val="757575"/>
              </a:buClr>
              <a:buSzPts val="1200"/>
              <a:buNone/>
              <a:defRPr sz="1200">
                <a:solidFill>
                  <a:srgbClr val="757575"/>
                </a:solidFill>
              </a:defRPr>
            </a:lvl7pPr>
            <a:lvl8pPr indent="-228600" lvl="7" marL="3657600" algn="l">
              <a:lnSpc>
                <a:spcPct val="90000"/>
              </a:lnSpc>
              <a:spcBef>
                <a:spcPts val="400"/>
              </a:spcBef>
              <a:spcAft>
                <a:spcPts val="0"/>
              </a:spcAft>
              <a:buClr>
                <a:srgbClr val="757575"/>
              </a:buClr>
              <a:buSzPts val="1200"/>
              <a:buNone/>
              <a:defRPr sz="1200">
                <a:solidFill>
                  <a:srgbClr val="757575"/>
                </a:solidFill>
              </a:defRPr>
            </a:lvl8pPr>
            <a:lvl9pPr indent="-228600" lvl="8" marL="4114800" algn="l">
              <a:lnSpc>
                <a:spcPct val="90000"/>
              </a:lnSpc>
              <a:spcBef>
                <a:spcPts val="400"/>
              </a:spcBef>
              <a:spcAft>
                <a:spcPts val="0"/>
              </a:spcAft>
              <a:buClr>
                <a:srgbClr val="757575"/>
              </a:buClr>
              <a:buSzPts val="1200"/>
              <a:buNone/>
              <a:defRPr sz="1200">
                <a:solidFill>
                  <a:srgbClr val="757575"/>
                </a:solidFill>
              </a:defRPr>
            </a:lvl9pPr>
          </a:lstStyle>
          <a:p/>
        </p:txBody>
      </p:sp>
      <p:sp>
        <p:nvSpPr>
          <p:cNvPr id="26" name="Google Shape;26;p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 name="Google Shape;27;p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 name="Google Shape;28;p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1" name="Google Shape;31;p5"/>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 name="Google Shape;32;p5"/>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 name="Google Shape;33;p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 name="Google Shape;34;p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 name="Google Shape;35;p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 name="Google Shape;38;p6"/>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39" name="Google Shape;39;p6"/>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 name="Google Shape;40;p6"/>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1" name="Google Shape;41;p6"/>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 name="Google Shape;42;p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3" name="Google Shape;43;p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 name="Google Shape;44;p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 name="Google Shape;47;p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8" name="Google Shape;48;p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9" name="Google Shape;49;p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 name="Google Shape;52;p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 name="Google Shape;53;p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 name="Google Shape;56;p9"/>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57" name="Google Shape;57;p9"/>
          <p:cNvSpPr txBox="1"/>
          <p:nvPr>
            <p:ph idx="2"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58" name="Google Shape;58;p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 name="Google Shape;60;p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 name="Google Shape;63;p10"/>
          <p:cNvSpPr/>
          <p:nvPr>
            <p:ph idx="2" type="pic"/>
          </p:nvPr>
        </p:nvSpPr>
        <p:spPr>
          <a:xfrm>
            <a:off x="3887391" y="740569"/>
            <a:ext cx="4629300" cy="3655200"/>
          </a:xfrm>
          <a:prstGeom prst="rect">
            <a:avLst/>
          </a:prstGeom>
          <a:noFill/>
          <a:ln>
            <a:noFill/>
          </a:ln>
        </p:spPr>
      </p:sp>
      <p:sp>
        <p:nvSpPr>
          <p:cNvPr id="64" name="Google Shape;64;p10"/>
          <p:cNvSpPr txBox="1"/>
          <p:nvPr>
            <p:ph idx="1"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65" name="Google Shape;65;p1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6" name="Google Shape;66;p1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7" name="Google Shape;67;p1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0" name="Google Shape;70;p11"/>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 name="Google Shape;72;p1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 name="Google Shape;73;p1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5350050" y="1467543"/>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6" name="Google Shape;76;p12"/>
          <p:cNvSpPr txBox="1"/>
          <p:nvPr>
            <p:ph idx="1" type="body"/>
          </p:nvPr>
        </p:nvSpPr>
        <p:spPr>
          <a:xfrm rot="5400000">
            <a:off x="1349475" y="-447057"/>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Google Shape;77;p1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8" name="Google Shape;78;p1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 name="Google Shape;79;p1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 name="Shape 86"/>
        <p:cNvGrpSpPr/>
        <p:nvPr/>
      </p:nvGrpSpPr>
      <p:grpSpPr>
        <a:xfrm>
          <a:off x="0" y="0"/>
          <a:ext cx="0" cy="0"/>
          <a:chOff x="0" y="0"/>
          <a:chExt cx="0" cy="0"/>
        </a:xfrm>
      </p:grpSpPr>
      <p:sp>
        <p:nvSpPr>
          <p:cNvPr id="87" name="Google Shape;87;p14"/>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Play"/>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8" name="Google Shape;88;p14"/>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89" name="Google Shape;8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 name="Google Shape;9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1" name="Google Shape;9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2" name="Shape 92"/>
        <p:cNvGrpSpPr/>
        <p:nvPr/>
      </p:nvGrpSpPr>
      <p:grpSpPr>
        <a:xfrm>
          <a:off x="0" y="0"/>
          <a:ext cx="0" cy="0"/>
          <a:chOff x="0" y="0"/>
          <a:chExt cx="0" cy="0"/>
        </a:xfrm>
      </p:grpSpPr>
      <p:sp>
        <p:nvSpPr>
          <p:cNvPr id="93" name="Google Shape;93;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4" name="Google Shape;94;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5" name="Google Shape;95;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6" name="Shape 96"/>
        <p:cNvGrpSpPr/>
        <p:nvPr/>
      </p:nvGrpSpPr>
      <p:grpSpPr>
        <a:xfrm>
          <a:off x="0" y="0"/>
          <a:ext cx="0" cy="0"/>
          <a:chOff x="0" y="0"/>
          <a:chExt cx="0" cy="0"/>
        </a:xfrm>
      </p:grpSpPr>
      <p:sp>
        <p:nvSpPr>
          <p:cNvPr id="97" name="Google Shape;97;p16"/>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8" name="Google Shape;98;p16"/>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 name="Google Shape;99;p1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0" name="Google Shape;100;p1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1" name="Google Shape;101;p1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2" name="Shape 102"/>
        <p:cNvGrpSpPr/>
        <p:nvPr/>
      </p:nvGrpSpPr>
      <p:grpSpPr>
        <a:xfrm>
          <a:off x="0" y="0"/>
          <a:ext cx="0" cy="0"/>
          <a:chOff x="0" y="0"/>
          <a:chExt cx="0" cy="0"/>
        </a:xfrm>
      </p:grpSpPr>
      <p:sp>
        <p:nvSpPr>
          <p:cNvPr id="103" name="Google Shape;103;p17"/>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Play"/>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 name="Google Shape;104;p17"/>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757575"/>
              </a:buClr>
              <a:buSzPts val="1800"/>
              <a:buNone/>
              <a:defRPr sz="1800">
                <a:solidFill>
                  <a:srgbClr val="757575"/>
                </a:solidFill>
              </a:defRPr>
            </a:lvl1pPr>
            <a:lvl2pPr indent="-228600" lvl="1" marL="914400" algn="l">
              <a:lnSpc>
                <a:spcPct val="90000"/>
              </a:lnSpc>
              <a:spcBef>
                <a:spcPts val="400"/>
              </a:spcBef>
              <a:spcAft>
                <a:spcPts val="0"/>
              </a:spcAft>
              <a:buClr>
                <a:srgbClr val="757575"/>
              </a:buClr>
              <a:buSzPts val="1500"/>
              <a:buNone/>
              <a:defRPr sz="1500">
                <a:solidFill>
                  <a:srgbClr val="757575"/>
                </a:solidFill>
              </a:defRPr>
            </a:lvl2pPr>
            <a:lvl3pPr indent="-228600" lvl="2" marL="1371600" algn="l">
              <a:lnSpc>
                <a:spcPct val="90000"/>
              </a:lnSpc>
              <a:spcBef>
                <a:spcPts val="400"/>
              </a:spcBef>
              <a:spcAft>
                <a:spcPts val="0"/>
              </a:spcAft>
              <a:buClr>
                <a:srgbClr val="757575"/>
              </a:buClr>
              <a:buSzPts val="1400"/>
              <a:buNone/>
              <a:defRPr sz="1400">
                <a:solidFill>
                  <a:srgbClr val="757575"/>
                </a:solidFill>
              </a:defRPr>
            </a:lvl3pPr>
            <a:lvl4pPr indent="-228600" lvl="3" marL="1828800" algn="l">
              <a:lnSpc>
                <a:spcPct val="90000"/>
              </a:lnSpc>
              <a:spcBef>
                <a:spcPts val="400"/>
              </a:spcBef>
              <a:spcAft>
                <a:spcPts val="0"/>
              </a:spcAft>
              <a:buClr>
                <a:srgbClr val="757575"/>
              </a:buClr>
              <a:buSzPts val="1200"/>
              <a:buNone/>
              <a:defRPr sz="1200">
                <a:solidFill>
                  <a:srgbClr val="757575"/>
                </a:solidFill>
              </a:defRPr>
            </a:lvl4pPr>
            <a:lvl5pPr indent="-228600" lvl="4" marL="2286000" algn="l">
              <a:lnSpc>
                <a:spcPct val="90000"/>
              </a:lnSpc>
              <a:spcBef>
                <a:spcPts val="400"/>
              </a:spcBef>
              <a:spcAft>
                <a:spcPts val="0"/>
              </a:spcAft>
              <a:buClr>
                <a:srgbClr val="757575"/>
              </a:buClr>
              <a:buSzPts val="1200"/>
              <a:buNone/>
              <a:defRPr sz="1200">
                <a:solidFill>
                  <a:srgbClr val="757575"/>
                </a:solidFill>
              </a:defRPr>
            </a:lvl5pPr>
            <a:lvl6pPr indent="-228600" lvl="5" marL="2743200" algn="l">
              <a:lnSpc>
                <a:spcPct val="90000"/>
              </a:lnSpc>
              <a:spcBef>
                <a:spcPts val="400"/>
              </a:spcBef>
              <a:spcAft>
                <a:spcPts val="0"/>
              </a:spcAft>
              <a:buClr>
                <a:srgbClr val="757575"/>
              </a:buClr>
              <a:buSzPts val="1200"/>
              <a:buNone/>
              <a:defRPr sz="1200">
                <a:solidFill>
                  <a:srgbClr val="757575"/>
                </a:solidFill>
              </a:defRPr>
            </a:lvl6pPr>
            <a:lvl7pPr indent="-228600" lvl="6" marL="3200400" algn="l">
              <a:lnSpc>
                <a:spcPct val="90000"/>
              </a:lnSpc>
              <a:spcBef>
                <a:spcPts val="400"/>
              </a:spcBef>
              <a:spcAft>
                <a:spcPts val="0"/>
              </a:spcAft>
              <a:buClr>
                <a:srgbClr val="757575"/>
              </a:buClr>
              <a:buSzPts val="1200"/>
              <a:buNone/>
              <a:defRPr sz="1200">
                <a:solidFill>
                  <a:srgbClr val="757575"/>
                </a:solidFill>
              </a:defRPr>
            </a:lvl7pPr>
            <a:lvl8pPr indent="-228600" lvl="7" marL="3657600" algn="l">
              <a:lnSpc>
                <a:spcPct val="90000"/>
              </a:lnSpc>
              <a:spcBef>
                <a:spcPts val="400"/>
              </a:spcBef>
              <a:spcAft>
                <a:spcPts val="0"/>
              </a:spcAft>
              <a:buClr>
                <a:srgbClr val="757575"/>
              </a:buClr>
              <a:buSzPts val="1200"/>
              <a:buNone/>
              <a:defRPr sz="1200">
                <a:solidFill>
                  <a:srgbClr val="757575"/>
                </a:solidFill>
              </a:defRPr>
            </a:lvl8pPr>
            <a:lvl9pPr indent="-228600" lvl="8" marL="4114800" algn="l">
              <a:lnSpc>
                <a:spcPct val="90000"/>
              </a:lnSpc>
              <a:spcBef>
                <a:spcPts val="400"/>
              </a:spcBef>
              <a:spcAft>
                <a:spcPts val="0"/>
              </a:spcAft>
              <a:buClr>
                <a:srgbClr val="757575"/>
              </a:buClr>
              <a:buSzPts val="1200"/>
              <a:buNone/>
              <a:defRPr sz="1200">
                <a:solidFill>
                  <a:srgbClr val="757575"/>
                </a:solidFill>
              </a:defRPr>
            </a:lvl9pPr>
          </a:lstStyle>
          <a:p/>
        </p:txBody>
      </p:sp>
      <p:sp>
        <p:nvSpPr>
          <p:cNvPr id="105" name="Google Shape;105;p1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 name="Google Shape;106;p1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 name="Google Shape;107;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8" name="Shape 108"/>
        <p:cNvGrpSpPr/>
        <p:nvPr/>
      </p:nvGrpSpPr>
      <p:grpSpPr>
        <a:xfrm>
          <a:off x="0" y="0"/>
          <a:ext cx="0" cy="0"/>
          <a:chOff x="0" y="0"/>
          <a:chExt cx="0" cy="0"/>
        </a:xfrm>
      </p:grpSpPr>
      <p:sp>
        <p:nvSpPr>
          <p:cNvPr id="109" name="Google Shape;109;p1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 name="Google Shape;110;p18"/>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8"/>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 name="Google Shape;113;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 name="Google Shape;114;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15" name="Shape 115"/>
        <p:cNvGrpSpPr/>
        <p:nvPr/>
      </p:nvGrpSpPr>
      <p:grpSpPr>
        <a:xfrm>
          <a:off x="0" y="0"/>
          <a:ext cx="0" cy="0"/>
          <a:chOff x="0" y="0"/>
          <a:chExt cx="0" cy="0"/>
        </a:xfrm>
      </p:grpSpPr>
      <p:sp>
        <p:nvSpPr>
          <p:cNvPr id="116" name="Google Shape;116;p19"/>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 name="Google Shape;117;p19"/>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18" name="Google Shape;118;p19"/>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9" name="Google Shape;119;p19"/>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20" name="Google Shape;120;p19"/>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1" name="Google Shape;121;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2" name="Google Shape;122;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3" name="Google Shape;123;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4" name="Shape 124"/>
        <p:cNvGrpSpPr/>
        <p:nvPr/>
      </p:nvGrpSpPr>
      <p:grpSpPr>
        <a:xfrm>
          <a:off x="0" y="0"/>
          <a:ext cx="0" cy="0"/>
          <a:chOff x="0" y="0"/>
          <a:chExt cx="0" cy="0"/>
        </a:xfrm>
      </p:grpSpPr>
      <p:sp>
        <p:nvSpPr>
          <p:cNvPr id="125" name="Google Shape;125;p2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6" name="Google Shape;126;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7" name="Google Shape;127;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8" name="Google Shape;128;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 name="Shape 129"/>
        <p:cNvGrpSpPr/>
        <p:nvPr/>
      </p:nvGrpSpPr>
      <p:grpSpPr>
        <a:xfrm>
          <a:off x="0" y="0"/>
          <a:ext cx="0" cy="0"/>
          <a:chOff x="0" y="0"/>
          <a:chExt cx="0" cy="0"/>
        </a:xfrm>
      </p:grpSpPr>
      <p:sp>
        <p:nvSpPr>
          <p:cNvPr id="130" name="Google Shape;130;p21"/>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1" name="Google Shape;131;p21"/>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32" name="Google Shape;132;p21"/>
          <p:cNvSpPr txBox="1"/>
          <p:nvPr>
            <p:ph idx="2"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33" name="Google Shape;133;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4" name="Google Shape;134;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5" name="Google Shape;135;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6" name="Shape 136"/>
        <p:cNvGrpSpPr/>
        <p:nvPr/>
      </p:nvGrpSpPr>
      <p:grpSpPr>
        <a:xfrm>
          <a:off x="0" y="0"/>
          <a:ext cx="0" cy="0"/>
          <a:chOff x="0" y="0"/>
          <a:chExt cx="0" cy="0"/>
        </a:xfrm>
      </p:grpSpPr>
      <p:sp>
        <p:nvSpPr>
          <p:cNvPr id="137" name="Google Shape;137;p22"/>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8" name="Google Shape;138;p22"/>
          <p:cNvSpPr/>
          <p:nvPr>
            <p:ph idx="2" type="pic"/>
          </p:nvPr>
        </p:nvSpPr>
        <p:spPr>
          <a:xfrm>
            <a:off x="3887391" y="740569"/>
            <a:ext cx="4629300" cy="3655200"/>
          </a:xfrm>
          <a:prstGeom prst="rect">
            <a:avLst/>
          </a:prstGeom>
          <a:noFill/>
          <a:ln>
            <a:noFill/>
          </a:ln>
        </p:spPr>
      </p:sp>
      <p:sp>
        <p:nvSpPr>
          <p:cNvPr id="139" name="Google Shape;139;p22"/>
          <p:cNvSpPr txBox="1"/>
          <p:nvPr>
            <p:ph idx="1"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40" name="Google Shape;140;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1" name="Google Shape;141;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2" name="Google Shape;142;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3" name="Shape 143"/>
        <p:cNvGrpSpPr/>
        <p:nvPr/>
      </p:nvGrpSpPr>
      <p:grpSpPr>
        <a:xfrm>
          <a:off x="0" y="0"/>
          <a:ext cx="0" cy="0"/>
          <a:chOff x="0" y="0"/>
          <a:chExt cx="0" cy="0"/>
        </a:xfrm>
      </p:grpSpPr>
      <p:sp>
        <p:nvSpPr>
          <p:cNvPr id="144" name="Google Shape;144;p2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5" name="Google Shape;145;p23"/>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6" name="Google Shape;146;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7" name="Google Shape;147;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48" name="Google Shape;148;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9" name="Shape 149"/>
        <p:cNvGrpSpPr/>
        <p:nvPr/>
      </p:nvGrpSpPr>
      <p:grpSpPr>
        <a:xfrm>
          <a:off x="0" y="0"/>
          <a:ext cx="0" cy="0"/>
          <a:chOff x="0" y="0"/>
          <a:chExt cx="0" cy="0"/>
        </a:xfrm>
      </p:grpSpPr>
      <p:sp>
        <p:nvSpPr>
          <p:cNvPr id="150" name="Google Shape;150;p24"/>
          <p:cNvSpPr txBox="1"/>
          <p:nvPr>
            <p:ph type="title"/>
          </p:nvPr>
        </p:nvSpPr>
        <p:spPr>
          <a:xfrm rot="5400000">
            <a:off x="5350050" y="1467543"/>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1" name="Google Shape;151;p24"/>
          <p:cNvSpPr txBox="1"/>
          <p:nvPr>
            <p:ph idx="1" type="body"/>
          </p:nvPr>
        </p:nvSpPr>
        <p:spPr>
          <a:xfrm rot="5400000">
            <a:off x="1349475" y="-447057"/>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3" name="Google Shape;153;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4" name="Google Shape;154;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1" name="Shape 161"/>
        <p:cNvGrpSpPr/>
        <p:nvPr/>
      </p:nvGrpSpPr>
      <p:grpSpPr>
        <a:xfrm>
          <a:off x="0" y="0"/>
          <a:ext cx="0" cy="0"/>
          <a:chOff x="0" y="0"/>
          <a:chExt cx="0" cy="0"/>
        </a:xfrm>
      </p:grpSpPr>
      <p:sp>
        <p:nvSpPr>
          <p:cNvPr id="162" name="Google Shape;162;p26"/>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Play"/>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3" name="Google Shape;163;p26"/>
          <p:cNvSpPr txBox="1"/>
          <p:nvPr>
            <p:ph idx="1" type="subTitle"/>
          </p:nvPr>
        </p:nvSpPr>
        <p:spPr>
          <a:xfrm>
            <a:off x="1143000" y="2701528"/>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64" name="Google Shape;164;p2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5" name="Google Shape;165;p2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6" name="Google Shape;166;p2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7" name="Shape 167"/>
        <p:cNvGrpSpPr/>
        <p:nvPr/>
      </p:nvGrpSpPr>
      <p:grpSpPr>
        <a:xfrm>
          <a:off x="0" y="0"/>
          <a:ext cx="0" cy="0"/>
          <a:chOff x="0" y="0"/>
          <a:chExt cx="0" cy="0"/>
        </a:xfrm>
      </p:grpSpPr>
      <p:sp>
        <p:nvSpPr>
          <p:cNvPr id="168" name="Google Shape;168;p2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9" name="Google Shape;169;p2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0" name="Google Shape;170;p2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1" name="Google Shape;171;p2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2" name="Google Shape;172;p2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3" name="Shape 173"/>
        <p:cNvGrpSpPr/>
        <p:nvPr/>
      </p:nvGrpSpPr>
      <p:grpSpPr>
        <a:xfrm>
          <a:off x="0" y="0"/>
          <a:ext cx="0" cy="0"/>
          <a:chOff x="0" y="0"/>
          <a:chExt cx="0" cy="0"/>
        </a:xfrm>
      </p:grpSpPr>
      <p:sp>
        <p:nvSpPr>
          <p:cNvPr id="174" name="Google Shape;174;p28"/>
          <p:cNvSpPr txBox="1"/>
          <p:nvPr>
            <p:ph type="title"/>
          </p:nvPr>
        </p:nvSpPr>
        <p:spPr>
          <a:xfrm>
            <a:off x="623888" y="1282304"/>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Play"/>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5" name="Google Shape;175;p28"/>
          <p:cNvSpPr txBox="1"/>
          <p:nvPr>
            <p:ph idx="1" type="body"/>
          </p:nvPr>
        </p:nvSpPr>
        <p:spPr>
          <a:xfrm>
            <a:off x="623888" y="3442097"/>
            <a:ext cx="7886700" cy="11250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757575"/>
              </a:buClr>
              <a:buSzPts val="1800"/>
              <a:buNone/>
              <a:defRPr sz="1800">
                <a:solidFill>
                  <a:srgbClr val="757575"/>
                </a:solidFill>
              </a:defRPr>
            </a:lvl1pPr>
            <a:lvl2pPr indent="-228600" lvl="1" marL="914400" algn="l">
              <a:lnSpc>
                <a:spcPct val="90000"/>
              </a:lnSpc>
              <a:spcBef>
                <a:spcPts val="400"/>
              </a:spcBef>
              <a:spcAft>
                <a:spcPts val="0"/>
              </a:spcAft>
              <a:buClr>
                <a:srgbClr val="757575"/>
              </a:buClr>
              <a:buSzPts val="1500"/>
              <a:buNone/>
              <a:defRPr sz="1500">
                <a:solidFill>
                  <a:srgbClr val="757575"/>
                </a:solidFill>
              </a:defRPr>
            </a:lvl2pPr>
            <a:lvl3pPr indent="-228600" lvl="2" marL="1371600" algn="l">
              <a:lnSpc>
                <a:spcPct val="90000"/>
              </a:lnSpc>
              <a:spcBef>
                <a:spcPts val="400"/>
              </a:spcBef>
              <a:spcAft>
                <a:spcPts val="0"/>
              </a:spcAft>
              <a:buClr>
                <a:srgbClr val="757575"/>
              </a:buClr>
              <a:buSzPts val="1400"/>
              <a:buNone/>
              <a:defRPr sz="1400">
                <a:solidFill>
                  <a:srgbClr val="757575"/>
                </a:solidFill>
              </a:defRPr>
            </a:lvl3pPr>
            <a:lvl4pPr indent="-228600" lvl="3" marL="1828800" algn="l">
              <a:lnSpc>
                <a:spcPct val="90000"/>
              </a:lnSpc>
              <a:spcBef>
                <a:spcPts val="400"/>
              </a:spcBef>
              <a:spcAft>
                <a:spcPts val="0"/>
              </a:spcAft>
              <a:buClr>
                <a:srgbClr val="757575"/>
              </a:buClr>
              <a:buSzPts val="1200"/>
              <a:buNone/>
              <a:defRPr sz="1200">
                <a:solidFill>
                  <a:srgbClr val="757575"/>
                </a:solidFill>
              </a:defRPr>
            </a:lvl4pPr>
            <a:lvl5pPr indent="-228600" lvl="4" marL="2286000" algn="l">
              <a:lnSpc>
                <a:spcPct val="90000"/>
              </a:lnSpc>
              <a:spcBef>
                <a:spcPts val="400"/>
              </a:spcBef>
              <a:spcAft>
                <a:spcPts val="0"/>
              </a:spcAft>
              <a:buClr>
                <a:srgbClr val="757575"/>
              </a:buClr>
              <a:buSzPts val="1200"/>
              <a:buNone/>
              <a:defRPr sz="1200">
                <a:solidFill>
                  <a:srgbClr val="757575"/>
                </a:solidFill>
              </a:defRPr>
            </a:lvl5pPr>
            <a:lvl6pPr indent="-228600" lvl="5" marL="2743200" algn="l">
              <a:lnSpc>
                <a:spcPct val="90000"/>
              </a:lnSpc>
              <a:spcBef>
                <a:spcPts val="400"/>
              </a:spcBef>
              <a:spcAft>
                <a:spcPts val="0"/>
              </a:spcAft>
              <a:buClr>
                <a:srgbClr val="757575"/>
              </a:buClr>
              <a:buSzPts val="1200"/>
              <a:buNone/>
              <a:defRPr sz="1200">
                <a:solidFill>
                  <a:srgbClr val="757575"/>
                </a:solidFill>
              </a:defRPr>
            </a:lvl6pPr>
            <a:lvl7pPr indent="-228600" lvl="6" marL="3200400" algn="l">
              <a:lnSpc>
                <a:spcPct val="90000"/>
              </a:lnSpc>
              <a:spcBef>
                <a:spcPts val="400"/>
              </a:spcBef>
              <a:spcAft>
                <a:spcPts val="0"/>
              </a:spcAft>
              <a:buClr>
                <a:srgbClr val="757575"/>
              </a:buClr>
              <a:buSzPts val="1200"/>
              <a:buNone/>
              <a:defRPr sz="1200">
                <a:solidFill>
                  <a:srgbClr val="757575"/>
                </a:solidFill>
              </a:defRPr>
            </a:lvl7pPr>
            <a:lvl8pPr indent="-228600" lvl="7" marL="3657600" algn="l">
              <a:lnSpc>
                <a:spcPct val="90000"/>
              </a:lnSpc>
              <a:spcBef>
                <a:spcPts val="400"/>
              </a:spcBef>
              <a:spcAft>
                <a:spcPts val="0"/>
              </a:spcAft>
              <a:buClr>
                <a:srgbClr val="757575"/>
              </a:buClr>
              <a:buSzPts val="1200"/>
              <a:buNone/>
              <a:defRPr sz="1200">
                <a:solidFill>
                  <a:srgbClr val="757575"/>
                </a:solidFill>
              </a:defRPr>
            </a:lvl8pPr>
            <a:lvl9pPr indent="-228600" lvl="8" marL="4114800" algn="l">
              <a:lnSpc>
                <a:spcPct val="90000"/>
              </a:lnSpc>
              <a:spcBef>
                <a:spcPts val="400"/>
              </a:spcBef>
              <a:spcAft>
                <a:spcPts val="0"/>
              </a:spcAft>
              <a:buClr>
                <a:srgbClr val="757575"/>
              </a:buClr>
              <a:buSzPts val="1200"/>
              <a:buNone/>
              <a:defRPr sz="1200">
                <a:solidFill>
                  <a:srgbClr val="757575"/>
                </a:solidFill>
              </a:defRPr>
            </a:lvl9pPr>
          </a:lstStyle>
          <a:p/>
        </p:txBody>
      </p:sp>
      <p:sp>
        <p:nvSpPr>
          <p:cNvPr id="176" name="Google Shape;176;p2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7" name="Google Shape;177;p2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8" name="Google Shape;178;p2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79" name="Shape 179"/>
        <p:cNvGrpSpPr/>
        <p:nvPr/>
      </p:nvGrpSpPr>
      <p:grpSpPr>
        <a:xfrm>
          <a:off x="0" y="0"/>
          <a:ext cx="0" cy="0"/>
          <a:chOff x="0" y="0"/>
          <a:chExt cx="0" cy="0"/>
        </a:xfrm>
      </p:grpSpPr>
      <p:sp>
        <p:nvSpPr>
          <p:cNvPr id="180" name="Google Shape;180;p2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1" name="Google Shape;181;p29"/>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2" name="Google Shape;182;p29"/>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3" name="Google Shape;183;p2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4" name="Google Shape;184;p2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5" name="Google Shape;185;p2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86" name="Shape 186"/>
        <p:cNvGrpSpPr/>
        <p:nvPr/>
      </p:nvGrpSpPr>
      <p:grpSpPr>
        <a:xfrm>
          <a:off x="0" y="0"/>
          <a:ext cx="0" cy="0"/>
          <a:chOff x="0" y="0"/>
          <a:chExt cx="0" cy="0"/>
        </a:xfrm>
      </p:grpSpPr>
      <p:sp>
        <p:nvSpPr>
          <p:cNvPr id="187" name="Google Shape;187;p30"/>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8" name="Google Shape;188;p30"/>
          <p:cNvSpPr txBox="1"/>
          <p:nvPr>
            <p:ph idx="1" type="body"/>
          </p:nvPr>
        </p:nvSpPr>
        <p:spPr>
          <a:xfrm>
            <a:off x="629841" y="1260872"/>
            <a:ext cx="38682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89" name="Google Shape;189;p30"/>
          <p:cNvSpPr txBox="1"/>
          <p:nvPr>
            <p:ph idx="2" type="body"/>
          </p:nvPr>
        </p:nvSpPr>
        <p:spPr>
          <a:xfrm>
            <a:off x="629841" y="1878806"/>
            <a:ext cx="38682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0" name="Google Shape;190;p30"/>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191" name="Google Shape;191;p30"/>
          <p:cNvSpPr txBox="1"/>
          <p:nvPr>
            <p:ph idx="4" type="body"/>
          </p:nvPr>
        </p:nvSpPr>
        <p:spPr>
          <a:xfrm>
            <a:off x="4629150" y="1878806"/>
            <a:ext cx="3887400" cy="27633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3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3" name="Google Shape;193;p3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4" name="Google Shape;194;p3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95" name="Shape 195"/>
        <p:cNvGrpSpPr/>
        <p:nvPr/>
      </p:nvGrpSpPr>
      <p:grpSpPr>
        <a:xfrm>
          <a:off x="0" y="0"/>
          <a:ext cx="0" cy="0"/>
          <a:chOff x="0" y="0"/>
          <a:chExt cx="0" cy="0"/>
        </a:xfrm>
      </p:grpSpPr>
      <p:sp>
        <p:nvSpPr>
          <p:cNvPr id="196" name="Google Shape;196;p3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7" name="Google Shape;197;p3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8" name="Google Shape;198;p3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9" name="Google Shape;199;p3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00" name="Shape 200"/>
        <p:cNvGrpSpPr/>
        <p:nvPr/>
      </p:nvGrpSpPr>
      <p:grpSpPr>
        <a:xfrm>
          <a:off x="0" y="0"/>
          <a:ext cx="0" cy="0"/>
          <a:chOff x="0" y="0"/>
          <a:chExt cx="0" cy="0"/>
        </a:xfrm>
      </p:grpSpPr>
      <p:sp>
        <p:nvSpPr>
          <p:cNvPr id="201" name="Google Shape;201;p3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2" name="Google Shape;202;p3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3" name="Google Shape;203;p3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04" name="Shape 204"/>
        <p:cNvGrpSpPr/>
        <p:nvPr/>
      </p:nvGrpSpPr>
      <p:grpSpPr>
        <a:xfrm>
          <a:off x="0" y="0"/>
          <a:ext cx="0" cy="0"/>
          <a:chOff x="0" y="0"/>
          <a:chExt cx="0" cy="0"/>
        </a:xfrm>
      </p:grpSpPr>
      <p:sp>
        <p:nvSpPr>
          <p:cNvPr id="205" name="Google Shape;205;p33"/>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6" name="Google Shape;206;p33"/>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207" name="Google Shape;207;p33"/>
          <p:cNvSpPr txBox="1"/>
          <p:nvPr>
            <p:ph idx="2"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08" name="Google Shape;208;p3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9" name="Google Shape;209;p3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0" name="Google Shape;210;p3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1" name="Shape 211"/>
        <p:cNvGrpSpPr/>
        <p:nvPr/>
      </p:nvGrpSpPr>
      <p:grpSpPr>
        <a:xfrm>
          <a:off x="0" y="0"/>
          <a:ext cx="0" cy="0"/>
          <a:chOff x="0" y="0"/>
          <a:chExt cx="0" cy="0"/>
        </a:xfrm>
      </p:grpSpPr>
      <p:sp>
        <p:nvSpPr>
          <p:cNvPr id="212" name="Google Shape;212;p34"/>
          <p:cNvSpPr txBox="1"/>
          <p:nvPr>
            <p:ph type="title"/>
          </p:nvPr>
        </p:nvSpPr>
        <p:spPr>
          <a:xfrm>
            <a:off x="629841" y="342900"/>
            <a:ext cx="29493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3" name="Google Shape;213;p34"/>
          <p:cNvSpPr/>
          <p:nvPr>
            <p:ph idx="2" type="pic"/>
          </p:nvPr>
        </p:nvSpPr>
        <p:spPr>
          <a:xfrm>
            <a:off x="3887391" y="740569"/>
            <a:ext cx="4629300" cy="3655200"/>
          </a:xfrm>
          <a:prstGeom prst="rect">
            <a:avLst/>
          </a:prstGeom>
          <a:noFill/>
          <a:ln>
            <a:noFill/>
          </a:ln>
        </p:spPr>
      </p:sp>
      <p:sp>
        <p:nvSpPr>
          <p:cNvPr id="214" name="Google Shape;214;p34"/>
          <p:cNvSpPr txBox="1"/>
          <p:nvPr>
            <p:ph idx="1" type="body"/>
          </p:nvPr>
        </p:nvSpPr>
        <p:spPr>
          <a:xfrm>
            <a:off x="629841" y="1543050"/>
            <a:ext cx="29493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15" name="Google Shape;215;p3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6" name="Google Shape;216;p3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7" name="Google Shape;217;p3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18" name="Shape 218"/>
        <p:cNvGrpSpPr/>
        <p:nvPr/>
      </p:nvGrpSpPr>
      <p:grpSpPr>
        <a:xfrm>
          <a:off x="0" y="0"/>
          <a:ext cx="0" cy="0"/>
          <a:chOff x="0" y="0"/>
          <a:chExt cx="0" cy="0"/>
        </a:xfrm>
      </p:grpSpPr>
      <p:sp>
        <p:nvSpPr>
          <p:cNvPr id="219" name="Google Shape;219;p3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0" name="Google Shape;220;p35"/>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3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2" name="Google Shape;222;p3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3" name="Google Shape;223;p3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24" name="Shape 224"/>
        <p:cNvGrpSpPr/>
        <p:nvPr/>
      </p:nvGrpSpPr>
      <p:grpSpPr>
        <a:xfrm>
          <a:off x="0" y="0"/>
          <a:ext cx="0" cy="0"/>
          <a:chOff x="0" y="0"/>
          <a:chExt cx="0" cy="0"/>
        </a:xfrm>
      </p:grpSpPr>
      <p:sp>
        <p:nvSpPr>
          <p:cNvPr id="225" name="Google Shape;225;p36"/>
          <p:cNvSpPr txBox="1"/>
          <p:nvPr>
            <p:ph type="title"/>
          </p:nvPr>
        </p:nvSpPr>
        <p:spPr>
          <a:xfrm rot="5400000">
            <a:off x="5350050" y="1467543"/>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6" name="Google Shape;226;p36"/>
          <p:cNvSpPr txBox="1"/>
          <p:nvPr>
            <p:ph idx="1" type="body"/>
          </p:nvPr>
        </p:nvSpPr>
        <p:spPr>
          <a:xfrm rot="5400000">
            <a:off x="1349475" y="-447057"/>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8" name="Google Shape;228;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9" name="Google Shape;229;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36" name="Shape 236"/>
        <p:cNvGrpSpPr/>
        <p:nvPr/>
      </p:nvGrpSpPr>
      <p:grpSpPr>
        <a:xfrm>
          <a:off x="0" y="0"/>
          <a:ext cx="0" cy="0"/>
          <a:chOff x="0" y="0"/>
          <a:chExt cx="0" cy="0"/>
        </a:xfrm>
      </p:grpSpPr>
      <p:sp>
        <p:nvSpPr>
          <p:cNvPr id="237" name="Google Shape;237;p38"/>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38" name="Google Shape;238;p3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39" name="Google Shape;239;p3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40" name="Google Shape;240;p3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1" name="Shape 241"/>
        <p:cNvGrpSpPr/>
        <p:nvPr/>
      </p:nvGrpSpPr>
      <p:grpSpPr>
        <a:xfrm>
          <a:off x="0" y="0"/>
          <a:ext cx="0" cy="0"/>
          <a:chOff x="0" y="0"/>
          <a:chExt cx="0" cy="0"/>
        </a:xfrm>
      </p:grpSpPr>
      <p:sp>
        <p:nvSpPr>
          <p:cNvPr id="242" name="Google Shape;242;p39"/>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43" name="Google Shape;243;p39"/>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244" name="Google Shape;244;p39"/>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45" name="Google Shape;245;p39"/>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46" name="Google Shape;246;p3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7" name="Shape 247"/>
        <p:cNvGrpSpPr/>
        <p:nvPr/>
      </p:nvGrpSpPr>
      <p:grpSpPr>
        <a:xfrm>
          <a:off x="0" y="0"/>
          <a:ext cx="0" cy="0"/>
          <a:chOff x="0" y="0"/>
          <a:chExt cx="0" cy="0"/>
        </a:xfrm>
      </p:grpSpPr>
      <p:sp>
        <p:nvSpPr>
          <p:cNvPr id="248" name="Google Shape;248;p40"/>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49" name="Google Shape;249;p40"/>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0" name="Google Shape;250;p4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51" name="Google Shape;251;p40"/>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52" name="Google Shape;252;p40"/>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3" name="Shape 253"/>
        <p:cNvGrpSpPr/>
        <p:nvPr/>
      </p:nvGrpSpPr>
      <p:grpSpPr>
        <a:xfrm>
          <a:off x="0" y="0"/>
          <a:ext cx="0" cy="0"/>
          <a:chOff x="0" y="0"/>
          <a:chExt cx="0" cy="0"/>
        </a:xfrm>
      </p:grpSpPr>
      <p:sp>
        <p:nvSpPr>
          <p:cNvPr id="254" name="Google Shape;254;p41"/>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Play"/>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5" name="Google Shape;255;p41"/>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757575"/>
              </a:buClr>
              <a:buSzPts val="1800"/>
              <a:buNone/>
              <a:defRPr sz="1800">
                <a:solidFill>
                  <a:srgbClr val="757575"/>
                </a:solidFill>
              </a:defRPr>
            </a:lvl1pPr>
            <a:lvl2pPr indent="-228600" lvl="1" marL="914400" algn="l">
              <a:lnSpc>
                <a:spcPct val="90000"/>
              </a:lnSpc>
              <a:spcBef>
                <a:spcPts val="400"/>
              </a:spcBef>
              <a:spcAft>
                <a:spcPts val="0"/>
              </a:spcAft>
              <a:buClr>
                <a:srgbClr val="757575"/>
              </a:buClr>
              <a:buSzPts val="1500"/>
              <a:buNone/>
              <a:defRPr sz="1500">
                <a:solidFill>
                  <a:srgbClr val="757575"/>
                </a:solidFill>
              </a:defRPr>
            </a:lvl2pPr>
            <a:lvl3pPr indent="-228600" lvl="2" marL="1371600" algn="l">
              <a:lnSpc>
                <a:spcPct val="90000"/>
              </a:lnSpc>
              <a:spcBef>
                <a:spcPts val="400"/>
              </a:spcBef>
              <a:spcAft>
                <a:spcPts val="0"/>
              </a:spcAft>
              <a:buClr>
                <a:srgbClr val="757575"/>
              </a:buClr>
              <a:buSzPts val="1400"/>
              <a:buNone/>
              <a:defRPr sz="1400">
                <a:solidFill>
                  <a:srgbClr val="757575"/>
                </a:solidFill>
              </a:defRPr>
            </a:lvl3pPr>
            <a:lvl4pPr indent="-228600" lvl="3" marL="1828800" algn="l">
              <a:lnSpc>
                <a:spcPct val="90000"/>
              </a:lnSpc>
              <a:spcBef>
                <a:spcPts val="400"/>
              </a:spcBef>
              <a:spcAft>
                <a:spcPts val="0"/>
              </a:spcAft>
              <a:buClr>
                <a:srgbClr val="757575"/>
              </a:buClr>
              <a:buSzPts val="1200"/>
              <a:buNone/>
              <a:defRPr sz="1200">
                <a:solidFill>
                  <a:srgbClr val="757575"/>
                </a:solidFill>
              </a:defRPr>
            </a:lvl4pPr>
            <a:lvl5pPr indent="-228600" lvl="4" marL="2286000" algn="l">
              <a:lnSpc>
                <a:spcPct val="90000"/>
              </a:lnSpc>
              <a:spcBef>
                <a:spcPts val="400"/>
              </a:spcBef>
              <a:spcAft>
                <a:spcPts val="0"/>
              </a:spcAft>
              <a:buClr>
                <a:srgbClr val="757575"/>
              </a:buClr>
              <a:buSzPts val="1200"/>
              <a:buNone/>
              <a:defRPr sz="1200">
                <a:solidFill>
                  <a:srgbClr val="757575"/>
                </a:solidFill>
              </a:defRPr>
            </a:lvl5pPr>
            <a:lvl6pPr indent="-228600" lvl="5" marL="2743200" algn="l">
              <a:lnSpc>
                <a:spcPct val="90000"/>
              </a:lnSpc>
              <a:spcBef>
                <a:spcPts val="400"/>
              </a:spcBef>
              <a:spcAft>
                <a:spcPts val="0"/>
              </a:spcAft>
              <a:buClr>
                <a:srgbClr val="757575"/>
              </a:buClr>
              <a:buSzPts val="1200"/>
              <a:buNone/>
              <a:defRPr sz="1200">
                <a:solidFill>
                  <a:srgbClr val="757575"/>
                </a:solidFill>
              </a:defRPr>
            </a:lvl6pPr>
            <a:lvl7pPr indent="-228600" lvl="6" marL="3200400" algn="l">
              <a:lnSpc>
                <a:spcPct val="90000"/>
              </a:lnSpc>
              <a:spcBef>
                <a:spcPts val="400"/>
              </a:spcBef>
              <a:spcAft>
                <a:spcPts val="0"/>
              </a:spcAft>
              <a:buClr>
                <a:srgbClr val="757575"/>
              </a:buClr>
              <a:buSzPts val="1200"/>
              <a:buNone/>
              <a:defRPr sz="1200">
                <a:solidFill>
                  <a:srgbClr val="757575"/>
                </a:solidFill>
              </a:defRPr>
            </a:lvl7pPr>
            <a:lvl8pPr indent="-228600" lvl="7" marL="3657600" algn="l">
              <a:lnSpc>
                <a:spcPct val="90000"/>
              </a:lnSpc>
              <a:spcBef>
                <a:spcPts val="400"/>
              </a:spcBef>
              <a:spcAft>
                <a:spcPts val="0"/>
              </a:spcAft>
              <a:buClr>
                <a:srgbClr val="757575"/>
              </a:buClr>
              <a:buSzPts val="1200"/>
              <a:buNone/>
              <a:defRPr sz="1200">
                <a:solidFill>
                  <a:srgbClr val="757575"/>
                </a:solidFill>
              </a:defRPr>
            </a:lvl8pPr>
            <a:lvl9pPr indent="-228600" lvl="8" marL="4114800" algn="l">
              <a:lnSpc>
                <a:spcPct val="90000"/>
              </a:lnSpc>
              <a:spcBef>
                <a:spcPts val="400"/>
              </a:spcBef>
              <a:spcAft>
                <a:spcPts val="0"/>
              </a:spcAft>
              <a:buClr>
                <a:srgbClr val="757575"/>
              </a:buClr>
              <a:buSzPts val="1200"/>
              <a:buNone/>
              <a:defRPr sz="1200">
                <a:solidFill>
                  <a:srgbClr val="757575"/>
                </a:solidFill>
              </a:defRPr>
            </a:lvl9pPr>
          </a:lstStyle>
          <a:p/>
        </p:txBody>
      </p:sp>
      <p:sp>
        <p:nvSpPr>
          <p:cNvPr id="256" name="Google Shape;256;p4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57" name="Google Shape;257;p4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58" name="Google Shape;258;p41"/>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9" name="Shape 259"/>
        <p:cNvGrpSpPr/>
        <p:nvPr/>
      </p:nvGrpSpPr>
      <p:grpSpPr>
        <a:xfrm>
          <a:off x="0" y="0"/>
          <a:ext cx="0" cy="0"/>
          <a:chOff x="0" y="0"/>
          <a:chExt cx="0" cy="0"/>
        </a:xfrm>
      </p:grpSpPr>
      <p:sp>
        <p:nvSpPr>
          <p:cNvPr id="260" name="Google Shape;260;p42"/>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61" name="Google Shape;261;p42"/>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42"/>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4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64" name="Google Shape;264;p4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65" name="Google Shape;265;p4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6" name="Shape 266"/>
        <p:cNvGrpSpPr/>
        <p:nvPr/>
      </p:nvGrpSpPr>
      <p:grpSpPr>
        <a:xfrm>
          <a:off x="0" y="0"/>
          <a:ext cx="0" cy="0"/>
          <a:chOff x="0" y="0"/>
          <a:chExt cx="0" cy="0"/>
        </a:xfrm>
      </p:grpSpPr>
      <p:sp>
        <p:nvSpPr>
          <p:cNvPr id="267" name="Google Shape;267;p43"/>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68" name="Google Shape;268;p43"/>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269" name="Google Shape;269;p43"/>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0" name="Google Shape;270;p43"/>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271" name="Google Shape;271;p43"/>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4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3" name="Google Shape;273;p4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4" name="Google Shape;274;p4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5" name="Shape 275"/>
        <p:cNvGrpSpPr/>
        <p:nvPr/>
      </p:nvGrpSpPr>
      <p:grpSpPr>
        <a:xfrm>
          <a:off x="0" y="0"/>
          <a:ext cx="0" cy="0"/>
          <a:chOff x="0" y="0"/>
          <a:chExt cx="0" cy="0"/>
        </a:xfrm>
      </p:grpSpPr>
      <p:sp>
        <p:nvSpPr>
          <p:cNvPr id="276" name="Google Shape;276;p44"/>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7" name="Google Shape;277;p4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8" name="Google Shape;278;p4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9" name="Shape 279"/>
        <p:cNvGrpSpPr/>
        <p:nvPr/>
      </p:nvGrpSpPr>
      <p:grpSpPr>
        <a:xfrm>
          <a:off x="0" y="0"/>
          <a:ext cx="0" cy="0"/>
          <a:chOff x="0" y="0"/>
          <a:chExt cx="0" cy="0"/>
        </a:xfrm>
      </p:grpSpPr>
      <p:sp>
        <p:nvSpPr>
          <p:cNvPr id="280" name="Google Shape;280;p45"/>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81" name="Google Shape;281;p45"/>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282" name="Google Shape;282;p45"/>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83" name="Google Shape;283;p45"/>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4" name="Google Shape;284;p45"/>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5" name="Google Shape;285;p4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86" name="Shape 286"/>
        <p:cNvGrpSpPr/>
        <p:nvPr/>
      </p:nvGrpSpPr>
      <p:grpSpPr>
        <a:xfrm>
          <a:off x="0" y="0"/>
          <a:ext cx="0" cy="0"/>
          <a:chOff x="0" y="0"/>
          <a:chExt cx="0" cy="0"/>
        </a:xfrm>
      </p:grpSpPr>
      <p:sp>
        <p:nvSpPr>
          <p:cNvPr id="287" name="Google Shape;287;p46"/>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88" name="Google Shape;288;p46"/>
          <p:cNvSpPr/>
          <p:nvPr>
            <p:ph idx="2" type="pic"/>
          </p:nvPr>
        </p:nvSpPr>
        <p:spPr>
          <a:xfrm>
            <a:off x="3887391" y="740569"/>
            <a:ext cx="4629150" cy="3655219"/>
          </a:xfrm>
          <a:prstGeom prst="rect">
            <a:avLst/>
          </a:prstGeom>
          <a:noFill/>
          <a:ln>
            <a:noFill/>
          </a:ln>
        </p:spPr>
      </p:sp>
      <p:sp>
        <p:nvSpPr>
          <p:cNvPr id="289" name="Google Shape;289;p46"/>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90" name="Google Shape;290;p4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91" name="Google Shape;291;p46"/>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92" name="Google Shape;292;p46"/>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93" name="Shape 293"/>
        <p:cNvGrpSpPr/>
        <p:nvPr/>
      </p:nvGrpSpPr>
      <p:grpSpPr>
        <a:xfrm>
          <a:off x="0" y="0"/>
          <a:ext cx="0" cy="0"/>
          <a:chOff x="0" y="0"/>
          <a:chExt cx="0" cy="0"/>
        </a:xfrm>
      </p:grpSpPr>
      <p:sp>
        <p:nvSpPr>
          <p:cNvPr id="294" name="Google Shape;294;p47"/>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95" name="Google Shape;295;p47"/>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6" name="Google Shape;296;p4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97" name="Google Shape;297;p4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98" name="Google Shape;298;p4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99" name="Shape 299"/>
        <p:cNvGrpSpPr/>
        <p:nvPr/>
      </p:nvGrpSpPr>
      <p:grpSpPr>
        <a:xfrm>
          <a:off x="0" y="0"/>
          <a:ext cx="0" cy="0"/>
          <a:chOff x="0" y="0"/>
          <a:chExt cx="0" cy="0"/>
        </a:xfrm>
      </p:grpSpPr>
      <p:sp>
        <p:nvSpPr>
          <p:cNvPr id="300" name="Google Shape;300;p48"/>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01" name="Google Shape;301;p48"/>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2" name="Google Shape;302;p48"/>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03" name="Google Shape;303;p4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04" name="Google Shape;304;p4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2" Type="http://schemas.openxmlformats.org/officeDocument/2006/relationships/theme" Target="../theme/theme2.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2" Type="http://schemas.openxmlformats.org/officeDocument/2006/relationships/theme" Target="../theme/theme1.xml"/><Relationship Id="rId9" Type="http://schemas.openxmlformats.org/officeDocument/2006/relationships/slideLayout" Target="../slideLayouts/slideLayout42.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Play"/>
              <a:buNone/>
              <a:defRPr b="0" i="0" sz="33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 name="Google Shape;8;p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9" name="Google Shape;9;p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10" name="Google Shape;10;p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sp>
        <p:nvSpPr>
          <p:cNvPr id="81" name="Google Shape;8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Play"/>
              <a:buNone/>
              <a:defRPr b="0" i="0" sz="33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82" name="Google Shape;8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3" name="Google Shape;8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84" name="Google Shape;8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85" name="Google Shape;8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
        <p:nvSpPr>
          <p:cNvPr id="156" name="Google Shape;156;p2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Play"/>
              <a:buNone/>
              <a:defRPr b="0" i="0" sz="33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57" name="Google Shape;157;p2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58" name="Google Shape;158;p2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9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159" name="Google Shape;159;p2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9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Arial"/>
                <a:ea typeface="Arial"/>
                <a:cs typeface="Arial"/>
                <a:sym typeface="Arial"/>
              </a:defRPr>
            </a:lvl9pPr>
          </a:lstStyle>
          <a:p/>
        </p:txBody>
      </p:sp>
      <p:sp>
        <p:nvSpPr>
          <p:cNvPr id="160" name="Google Shape;160;p2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0" name="Shape 230"/>
        <p:cNvGrpSpPr/>
        <p:nvPr/>
      </p:nvGrpSpPr>
      <p:grpSpPr>
        <a:xfrm>
          <a:off x="0" y="0"/>
          <a:ext cx="0" cy="0"/>
          <a:chOff x="0" y="0"/>
          <a:chExt cx="0" cy="0"/>
        </a:xfrm>
      </p:grpSpPr>
      <p:sp>
        <p:nvSpPr>
          <p:cNvPr id="231" name="Google Shape;231;p37"/>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Play"/>
              <a:buNone/>
              <a:defRPr b="0" i="0" sz="3300" u="none" cap="none" strike="noStrike">
                <a:solidFill>
                  <a:schemeClr val="dk1"/>
                </a:solidFill>
                <a:latin typeface="Play"/>
                <a:ea typeface="Play"/>
                <a:cs typeface="Play"/>
                <a:sym typeface="Pla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232" name="Google Shape;232;p37"/>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233" name="Google Shape;233;p3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757575"/>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234" name="Google Shape;234;p3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757575"/>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235" name="Google Shape;235;p37"/>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757575"/>
                </a:solidFill>
                <a:latin typeface="Arial"/>
                <a:ea typeface="Arial"/>
                <a:cs typeface="Arial"/>
                <a:sym typeface="Arial"/>
              </a:defRPr>
            </a:lvl1pPr>
            <a:lvl2pPr indent="0" lvl="1" marL="0" marR="0" rtl="0" algn="r">
              <a:spcBef>
                <a:spcPts val="0"/>
              </a:spcBef>
              <a:buNone/>
              <a:defRPr b="0" i="0" sz="900" u="none" cap="none" strike="noStrike">
                <a:solidFill>
                  <a:srgbClr val="757575"/>
                </a:solidFill>
                <a:latin typeface="Arial"/>
                <a:ea typeface="Arial"/>
                <a:cs typeface="Arial"/>
                <a:sym typeface="Arial"/>
              </a:defRPr>
            </a:lvl2pPr>
            <a:lvl3pPr indent="0" lvl="2" marL="0" marR="0" rtl="0" algn="r">
              <a:spcBef>
                <a:spcPts val="0"/>
              </a:spcBef>
              <a:buNone/>
              <a:defRPr b="0" i="0" sz="900" u="none" cap="none" strike="noStrike">
                <a:solidFill>
                  <a:srgbClr val="757575"/>
                </a:solidFill>
                <a:latin typeface="Arial"/>
                <a:ea typeface="Arial"/>
                <a:cs typeface="Arial"/>
                <a:sym typeface="Arial"/>
              </a:defRPr>
            </a:lvl3pPr>
            <a:lvl4pPr indent="0" lvl="3" marL="0" marR="0" rtl="0" algn="r">
              <a:spcBef>
                <a:spcPts val="0"/>
              </a:spcBef>
              <a:buNone/>
              <a:defRPr b="0" i="0" sz="900" u="none" cap="none" strike="noStrike">
                <a:solidFill>
                  <a:srgbClr val="757575"/>
                </a:solidFill>
                <a:latin typeface="Arial"/>
                <a:ea typeface="Arial"/>
                <a:cs typeface="Arial"/>
                <a:sym typeface="Arial"/>
              </a:defRPr>
            </a:lvl4pPr>
            <a:lvl5pPr indent="0" lvl="4" marL="0" marR="0" rtl="0" algn="r">
              <a:spcBef>
                <a:spcPts val="0"/>
              </a:spcBef>
              <a:buNone/>
              <a:defRPr b="0" i="0" sz="900" u="none" cap="none" strike="noStrike">
                <a:solidFill>
                  <a:srgbClr val="757575"/>
                </a:solidFill>
                <a:latin typeface="Arial"/>
                <a:ea typeface="Arial"/>
                <a:cs typeface="Arial"/>
                <a:sym typeface="Arial"/>
              </a:defRPr>
            </a:lvl5pPr>
            <a:lvl6pPr indent="0" lvl="5" marL="0" marR="0" rtl="0" algn="r">
              <a:spcBef>
                <a:spcPts val="0"/>
              </a:spcBef>
              <a:buNone/>
              <a:defRPr b="0" i="0" sz="900" u="none" cap="none" strike="noStrike">
                <a:solidFill>
                  <a:srgbClr val="757575"/>
                </a:solidFill>
                <a:latin typeface="Arial"/>
                <a:ea typeface="Arial"/>
                <a:cs typeface="Arial"/>
                <a:sym typeface="Arial"/>
              </a:defRPr>
            </a:lvl6pPr>
            <a:lvl7pPr indent="0" lvl="6" marL="0" marR="0" rtl="0" algn="r">
              <a:spcBef>
                <a:spcPts val="0"/>
              </a:spcBef>
              <a:buNone/>
              <a:defRPr b="0" i="0" sz="900" u="none" cap="none" strike="noStrike">
                <a:solidFill>
                  <a:srgbClr val="757575"/>
                </a:solidFill>
                <a:latin typeface="Arial"/>
                <a:ea typeface="Arial"/>
                <a:cs typeface="Arial"/>
                <a:sym typeface="Arial"/>
              </a:defRPr>
            </a:lvl7pPr>
            <a:lvl8pPr indent="0" lvl="7" marL="0" marR="0" rtl="0" algn="r">
              <a:spcBef>
                <a:spcPts val="0"/>
              </a:spcBef>
              <a:buNone/>
              <a:defRPr b="0" i="0" sz="900" u="none" cap="none" strike="noStrike">
                <a:solidFill>
                  <a:srgbClr val="757575"/>
                </a:solidFill>
                <a:latin typeface="Arial"/>
                <a:ea typeface="Arial"/>
                <a:cs typeface="Arial"/>
                <a:sym typeface="Arial"/>
              </a:defRPr>
            </a:lvl8pPr>
            <a:lvl9pPr indent="0" lvl="8" marL="0" marR="0" rtl="0" algn="r">
              <a:spcBef>
                <a:spcPts val="0"/>
              </a:spcBef>
              <a:buNone/>
              <a:defRPr b="0" i="0" sz="9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xml"/><Relationship Id="rId3" Type="http://schemas.openxmlformats.org/officeDocument/2006/relationships/image" Target="../media/image11.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4.png"/><Relationship Id="rId5"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8" name="Shape 308"/>
        <p:cNvGrpSpPr/>
        <p:nvPr/>
      </p:nvGrpSpPr>
      <p:grpSpPr>
        <a:xfrm>
          <a:off x="0" y="0"/>
          <a:ext cx="0" cy="0"/>
          <a:chOff x="0" y="0"/>
          <a:chExt cx="0" cy="0"/>
        </a:xfrm>
      </p:grpSpPr>
      <p:sp>
        <p:nvSpPr>
          <p:cNvPr id="309" name="Google Shape;309;p49"/>
          <p:cNvSpPr/>
          <p:nvPr/>
        </p:nvSpPr>
        <p:spPr>
          <a:xfrm>
            <a:off x="0" y="0"/>
            <a:ext cx="9144000" cy="146304"/>
          </a:xfrm>
          <a:prstGeom prst="rect">
            <a:avLst/>
          </a:prstGeom>
          <a:solidFill>
            <a:schemeClr val="accent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10" name="Google Shape;310;p49"/>
          <p:cNvSpPr/>
          <p:nvPr/>
        </p:nvSpPr>
        <p:spPr>
          <a:xfrm>
            <a:off x="0" y="146304"/>
            <a:ext cx="347472" cy="4997196"/>
          </a:xfrm>
          <a:prstGeom prst="rect">
            <a:avLst/>
          </a:prstGeom>
          <a:solidFill>
            <a:schemeClr val="accent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11" name="Google Shape;311;p49"/>
          <p:cNvSpPr txBox="1"/>
          <p:nvPr/>
        </p:nvSpPr>
        <p:spPr>
          <a:xfrm>
            <a:off x="3530750" y="1526975"/>
            <a:ext cx="333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 sz="1800" u="none" cap="none" strike="noStrike">
                <a:solidFill>
                  <a:srgbClr val="00708E"/>
                </a:solidFill>
                <a:latin typeface="Arial"/>
                <a:ea typeface="Arial"/>
                <a:cs typeface="Arial"/>
                <a:sym typeface="Arial"/>
              </a:rPr>
              <a:t>PRESIDENT'S TOWN HALL</a:t>
            </a:r>
            <a:endParaRPr b="0" i="0" sz="1400" u="none" cap="none" strike="noStrike">
              <a:solidFill>
                <a:srgbClr val="000000"/>
              </a:solidFill>
              <a:latin typeface="Arial"/>
              <a:ea typeface="Arial"/>
              <a:cs typeface="Arial"/>
              <a:sym typeface="Arial"/>
            </a:endParaRPr>
          </a:p>
        </p:txBody>
      </p:sp>
      <p:sp>
        <p:nvSpPr>
          <p:cNvPr id="312" name="Google Shape;312;p49"/>
          <p:cNvSpPr txBox="1"/>
          <p:nvPr/>
        </p:nvSpPr>
        <p:spPr>
          <a:xfrm>
            <a:off x="993876" y="2178225"/>
            <a:ext cx="8010000" cy="115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800"/>
              <a:buFont typeface="Arial"/>
              <a:buNone/>
            </a:pPr>
            <a:r>
              <a:rPr b="1" i="0" lang="en" sz="3800" u="none" cap="none" strike="noStrike">
                <a:solidFill>
                  <a:srgbClr val="1E2D37"/>
                </a:solidFill>
                <a:latin typeface="Arial"/>
                <a:ea typeface="Arial"/>
                <a:cs typeface="Arial"/>
                <a:sym typeface="Arial"/>
              </a:rPr>
              <a:t>Academics at UMA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700"/>
              </a:spcBef>
              <a:spcAft>
                <a:spcPts val="0"/>
              </a:spcAft>
              <a:buClr>
                <a:srgbClr val="000000"/>
              </a:buClr>
              <a:buSzPts val="2500"/>
              <a:buFont typeface="Arial"/>
              <a:buNone/>
            </a:pPr>
            <a:r>
              <a:rPr b="0" i="0" lang="en" sz="2500" u="none" cap="none" strike="noStrike">
                <a:solidFill>
                  <a:srgbClr val="46525A"/>
                </a:solidFill>
                <a:latin typeface="Play"/>
                <a:ea typeface="Play"/>
                <a:cs typeface="Play"/>
                <a:sym typeface="Play"/>
              </a:rPr>
              <a:t>Student Success, Innovation &amp; the Future of Learning</a:t>
            </a:r>
            <a:endParaRPr b="0" i="0" sz="1400" u="none" cap="none" strike="noStrike">
              <a:solidFill>
                <a:srgbClr val="000000"/>
              </a:solidFill>
              <a:latin typeface="Arial"/>
              <a:ea typeface="Arial"/>
              <a:cs typeface="Arial"/>
              <a:sym typeface="Arial"/>
            </a:endParaRPr>
          </a:p>
        </p:txBody>
      </p:sp>
      <p:sp>
        <p:nvSpPr>
          <p:cNvPr id="313" name="Google Shape;313;p49"/>
          <p:cNvSpPr/>
          <p:nvPr/>
        </p:nvSpPr>
        <p:spPr>
          <a:xfrm>
            <a:off x="960120" y="3611880"/>
            <a:ext cx="1828800" cy="54864"/>
          </a:xfrm>
          <a:prstGeom prst="rect">
            <a:avLst/>
          </a:prstGeom>
          <a:solidFill>
            <a:schemeClr val="accent1"/>
          </a:solidFill>
          <a:ln>
            <a:noFill/>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14" name="Google Shape;314;p49"/>
          <p:cNvSpPr txBox="1"/>
          <p:nvPr/>
        </p:nvSpPr>
        <p:spPr>
          <a:xfrm>
            <a:off x="960124" y="3977650"/>
            <a:ext cx="8077500" cy="736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900"/>
              <a:buFont typeface="Arial"/>
              <a:buNone/>
            </a:pPr>
            <a:r>
              <a:rPr b="1" i="0" lang="en" sz="1900" u="none" cap="none" strike="noStrike">
                <a:solidFill>
                  <a:srgbClr val="1E2D37"/>
                </a:solidFill>
                <a:latin typeface="Arial"/>
                <a:ea typeface="Arial"/>
                <a:cs typeface="Arial"/>
                <a:sym typeface="Arial"/>
              </a:rPr>
              <a:t>Joseph Szakas, Provost and Vice President of Academic Affairs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700"/>
              </a:spcBef>
              <a:spcAft>
                <a:spcPts val="0"/>
              </a:spcAft>
              <a:buClr>
                <a:srgbClr val="000000"/>
              </a:buClr>
              <a:buSzPts val="1700"/>
              <a:buFont typeface="Arial"/>
              <a:buNone/>
            </a:pPr>
            <a:r>
              <a:rPr b="0" i="0" lang="en" sz="1700" u="none" cap="none" strike="noStrike">
                <a:solidFill>
                  <a:srgbClr val="555F64"/>
                </a:solidFill>
                <a:latin typeface="Arial"/>
                <a:ea typeface="Arial"/>
                <a:cs typeface="Arial"/>
                <a:sym typeface="Arial"/>
              </a:rPr>
              <a:t>October 1, 2026  |  12:00–12:45 p.m.</a:t>
            </a:r>
            <a:endParaRPr b="0" i="0" sz="1400" u="none" cap="none" strike="noStrike">
              <a:solidFill>
                <a:srgbClr val="000000"/>
              </a:solidFill>
              <a:latin typeface="Arial"/>
              <a:ea typeface="Arial"/>
              <a:cs typeface="Arial"/>
              <a:sym typeface="Arial"/>
            </a:endParaRPr>
          </a:p>
        </p:txBody>
      </p:sp>
      <p:pic>
        <p:nvPicPr>
          <p:cNvPr id="315" name="Google Shape;315;p49"/>
          <p:cNvPicPr preferRelativeResize="0"/>
          <p:nvPr/>
        </p:nvPicPr>
        <p:blipFill>
          <a:blip r:embed="rId3">
            <a:alphaModFix/>
          </a:blip>
          <a:stretch>
            <a:fillRect/>
          </a:stretch>
        </p:blipFill>
        <p:spPr>
          <a:xfrm>
            <a:off x="3411175" y="317100"/>
            <a:ext cx="2876500" cy="1039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50"/>
          <p:cNvSpPr txBox="1"/>
          <p:nvPr>
            <p:ph type="title"/>
          </p:nvPr>
        </p:nvSpPr>
        <p:spPr>
          <a:xfrm>
            <a:off x="0" y="0"/>
            <a:ext cx="9144000" cy="717453"/>
          </a:xfrm>
          <a:prstGeom prst="rect">
            <a:avLst/>
          </a:prstGeom>
          <a:solidFill>
            <a:schemeClr val="accent1"/>
          </a:solidFill>
          <a:ln>
            <a:noFill/>
          </a:ln>
        </p:spPr>
        <p:txBody>
          <a:bodyPr anchorCtr="0" anchor="ctr" bIns="34275" lIns="68575" spcFirstLastPara="1" rIns="68575" wrap="square" tIns="34275">
            <a:normAutofit/>
          </a:bodyPr>
          <a:lstStyle/>
          <a:p>
            <a:pPr indent="0" lvl="0" marL="0" rtl="0" algn="ctr">
              <a:lnSpc>
                <a:spcPct val="90000"/>
              </a:lnSpc>
              <a:spcBef>
                <a:spcPts val="0"/>
              </a:spcBef>
              <a:spcAft>
                <a:spcPts val="0"/>
              </a:spcAft>
              <a:buClr>
                <a:schemeClr val="lt1"/>
              </a:buClr>
              <a:buSzPts val="3300"/>
              <a:buFont typeface="Play"/>
              <a:buNone/>
            </a:pPr>
            <a:r>
              <a:rPr b="1" lang="en" sz="3100">
                <a:solidFill>
                  <a:schemeClr val="lt1"/>
                </a:solidFill>
              </a:rPr>
              <a:t>      </a:t>
            </a:r>
            <a:r>
              <a:rPr b="1" lang="en" sz="3100">
                <a:solidFill>
                  <a:schemeClr val="lt1"/>
                </a:solidFill>
              </a:rPr>
              <a:t>2025-2030 UMA Strategic Plan</a:t>
            </a:r>
            <a:endParaRPr sz="3100"/>
          </a:p>
        </p:txBody>
      </p:sp>
      <p:pic>
        <p:nvPicPr>
          <p:cNvPr id="321" name="Google Shape;321;p50"/>
          <p:cNvPicPr preferRelativeResize="0"/>
          <p:nvPr/>
        </p:nvPicPr>
        <p:blipFill rotWithShape="1">
          <a:blip r:embed="rId3">
            <a:alphaModFix/>
          </a:blip>
          <a:srcRect b="0" l="0" r="0" t="0"/>
          <a:stretch/>
        </p:blipFill>
        <p:spPr>
          <a:xfrm>
            <a:off x="2744650" y="745300"/>
            <a:ext cx="4759473" cy="4426050"/>
          </a:xfrm>
          <a:prstGeom prst="rect">
            <a:avLst/>
          </a:prstGeom>
          <a:noFill/>
          <a:ln>
            <a:noFill/>
          </a:ln>
        </p:spPr>
      </p:pic>
      <p:sp>
        <p:nvSpPr>
          <p:cNvPr id="322" name="Google Shape;322;p50"/>
          <p:cNvSpPr/>
          <p:nvPr/>
        </p:nvSpPr>
        <p:spPr>
          <a:xfrm>
            <a:off x="123444" y="777543"/>
            <a:ext cx="2243927" cy="4361554"/>
          </a:xfrm>
          <a:prstGeom prst="roundRect">
            <a:avLst>
              <a:gd fmla="val 16667" name="adj"/>
            </a:avLst>
          </a:prstGeom>
          <a:solidFill>
            <a:srgbClr val="F8FCFD"/>
          </a:solidFill>
          <a:ln cap="flat" cmpd="sng" w="17775">
            <a:solidFill>
              <a:srgbClr val="0D7E9E"/>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3" name="Google Shape;323;p50"/>
          <p:cNvSpPr/>
          <p:nvPr/>
        </p:nvSpPr>
        <p:spPr>
          <a:xfrm>
            <a:off x="123443" y="777544"/>
            <a:ext cx="2271397" cy="294894"/>
          </a:xfrm>
          <a:prstGeom prst="rect">
            <a:avLst/>
          </a:prstGeom>
          <a:solidFill>
            <a:schemeClr val="accent1"/>
          </a:solidFill>
          <a:ln cap="flat" cmpd="sng" w="12700">
            <a:solidFill>
              <a:srgbClr val="0D7E9E"/>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en" sz="1000" u="none" cap="none" strike="noStrike">
                <a:solidFill>
                  <a:srgbClr val="FFFFFF"/>
                </a:solidFill>
                <a:latin typeface="Arial"/>
                <a:ea typeface="Arial"/>
                <a:cs typeface="Arial"/>
                <a:sym typeface="Arial"/>
              </a:rPr>
              <a:t>KEY STRATEGIES</a:t>
            </a:r>
            <a:endParaRPr sz="1100"/>
          </a:p>
        </p:txBody>
      </p:sp>
      <p:sp>
        <p:nvSpPr>
          <p:cNvPr id="324" name="Google Shape;324;p50"/>
          <p:cNvSpPr/>
          <p:nvPr/>
        </p:nvSpPr>
        <p:spPr>
          <a:xfrm>
            <a:off x="212598" y="1344168"/>
            <a:ext cx="89154" cy="528066"/>
          </a:xfrm>
          <a:prstGeom prst="rect">
            <a:avLst/>
          </a:prstGeom>
          <a:solidFill>
            <a:srgbClr val="183F8B"/>
          </a:solidFill>
          <a:ln cap="flat" cmpd="sng" w="12700">
            <a:solidFill>
              <a:srgbClr val="183F8B"/>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5" name="Google Shape;325;p50"/>
          <p:cNvSpPr/>
          <p:nvPr/>
        </p:nvSpPr>
        <p:spPr>
          <a:xfrm>
            <a:off x="349758" y="1453896"/>
            <a:ext cx="301752" cy="301752"/>
          </a:xfrm>
          <a:prstGeom prst="ellipse">
            <a:avLst/>
          </a:prstGeom>
          <a:solidFill>
            <a:srgbClr val="183F8B"/>
          </a:solidFill>
          <a:ln cap="flat" cmpd="sng" w="12700">
            <a:solidFill>
              <a:srgbClr val="183F8B"/>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1" i="0" lang="en" sz="1400" u="none" cap="none" strike="noStrike">
                <a:solidFill>
                  <a:srgbClr val="FFFFFF"/>
                </a:solidFill>
                <a:latin typeface="Arial"/>
                <a:ea typeface="Arial"/>
                <a:cs typeface="Arial"/>
                <a:sym typeface="Arial"/>
              </a:rPr>
              <a:t>1</a:t>
            </a:r>
            <a:endParaRPr sz="1100"/>
          </a:p>
        </p:txBody>
      </p:sp>
      <p:sp>
        <p:nvSpPr>
          <p:cNvPr id="326" name="Google Shape;326;p50"/>
          <p:cNvSpPr txBox="1"/>
          <p:nvPr/>
        </p:nvSpPr>
        <p:spPr>
          <a:xfrm>
            <a:off x="720091" y="1371600"/>
            <a:ext cx="1392174" cy="58997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 sz="1400" u="none" cap="none" strike="noStrike">
                <a:solidFill>
                  <a:srgbClr val="183F8B"/>
                </a:solidFill>
                <a:latin typeface="Arial"/>
                <a:ea typeface="Arial"/>
                <a:cs typeface="Arial"/>
                <a:sym typeface="Arial"/>
              </a:rPr>
              <a:t>Strategy 1</a:t>
            </a:r>
            <a:endParaRPr sz="1100"/>
          </a:p>
          <a:p>
            <a:pPr indent="0" lvl="0" marL="0" marR="0" rtl="0" algn="l">
              <a:lnSpc>
                <a:spcPct val="92000"/>
              </a:lnSpc>
              <a:spcBef>
                <a:spcPts val="0"/>
              </a:spcBef>
              <a:spcAft>
                <a:spcPts val="0"/>
              </a:spcAft>
              <a:buNone/>
            </a:pPr>
            <a:r>
              <a:rPr lang="en" sz="1400">
                <a:solidFill>
                  <a:srgbClr val="1C2A3D"/>
                </a:solidFill>
                <a:latin typeface="Arial"/>
                <a:ea typeface="Arial"/>
                <a:cs typeface="Arial"/>
                <a:sym typeface="Arial"/>
              </a:rPr>
              <a:t>Strengthen Student Success</a:t>
            </a:r>
            <a:endParaRPr sz="1100"/>
          </a:p>
        </p:txBody>
      </p:sp>
      <p:sp>
        <p:nvSpPr>
          <p:cNvPr id="327" name="Google Shape;327;p50"/>
          <p:cNvSpPr/>
          <p:nvPr/>
        </p:nvSpPr>
        <p:spPr>
          <a:xfrm>
            <a:off x="212598" y="1961388"/>
            <a:ext cx="89154" cy="528066"/>
          </a:xfrm>
          <a:prstGeom prst="rect">
            <a:avLst/>
          </a:prstGeom>
          <a:solidFill>
            <a:srgbClr val="00845F"/>
          </a:solidFill>
          <a:ln cap="flat" cmpd="sng" w="12700">
            <a:solidFill>
              <a:srgbClr val="00845F"/>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28" name="Google Shape;328;p50"/>
          <p:cNvSpPr/>
          <p:nvPr/>
        </p:nvSpPr>
        <p:spPr>
          <a:xfrm>
            <a:off x="349757" y="1961388"/>
            <a:ext cx="301752" cy="301752"/>
          </a:xfrm>
          <a:prstGeom prst="ellipse">
            <a:avLst/>
          </a:prstGeom>
          <a:solidFill>
            <a:srgbClr val="00845F"/>
          </a:solidFill>
          <a:ln cap="flat" cmpd="sng" w="12700">
            <a:solidFill>
              <a:srgbClr val="00845F"/>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400">
                <a:solidFill>
                  <a:srgbClr val="FFFFFF"/>
                </a:solidFill>
                <a:latin typeface="Arial"/>
                <a:ea typeface="Arial"/>
                <a:cs typeface="Arial"/>
                <a:sym typeface="Arial"/>
              </a:rPr>
              <a:t>2</a:t>
            </a:r>
            <a:endParaRPr sz="1100"/>
          </a:p>
        </p:txBody>
      </p:sp>
      <p:sp>
        <p:nvSpPr>
          <p:cNvPr id="329" name="Google Shape;329;p50"/>
          <p:cNvSpPr txBox="1"/>
          <p:nvPr/>
        </p:nvSpPr>
        <p:spPr>
          <a:xfrm>
            <a:off x="720090" y="1988820"/>
            <a:ext cx="1284556" cy="39885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400">
                <a:solidFill>
                  <a:srgbClr val="00845F"/>
                </a:solidFill>
                <a:latin typeface="Arial"/>
                <a:ea typeface="Arial"/>
                <a:cs typeface="Arial"/>
                <a:sym typeface="Arial"/>
              </a:rPr>
              <a:t>Strategy 2</a:t>
            </a:r>
            <a:endParaRPr sz="1100"/>
          </a:p>
          <a:p>
            <a:pPr indent="0" lvl="0" marL="0" marR="0" rtl="0" algn="l">
              <a:lnSpc>
                <a:spcPct val="92000"/>
              </a:lnSpc>
              <a:spcBef>
                <a:spcPts val="0"/>
              </a:spcBef>
              <a:spcAft>
                <a:spcPts val="0"/>
              </a:spcAft>
              <a:buNone/>
            </a:pPr>
            <a:r>
              <a:rPr lang="en" sz="1400">
                <a:solidFill>
                  <a:srgbClr val="1C2A3D"/>
                </a:solidFill>
                <a:latin typeface="Arial"/>
                <a:ea typeface="Arial"/>
                <a:cs typeface="Arial"/>
                <a:sym typeface="Arial"/>
              </a:rPr>
              <a:t>Transform Lives</a:t>
            </a:r>
            <a:endParaRPr sz="1400">
              <a:solidFill>
                <a:srgbClr val="1C2A3D"/>
              </a:solidFill>
              <a:latin typeface="Arial"/>
              <a:ea typeface="Arial"/>
              <a:cs typeface="Arial"/>
              <a:sym typeface="Arial"/>
            </a:endParaRPr>
          </a:p>
        </p:txBody>
      </p:sp>
      <p:sp>
        <p:nvSpPr>
          <p:cNvPr id="330" name="Google Shape;330;p50"/>
          <p:cNvSpPr/>
          <p:nvPr/>
        </p:nvSpPr>
        <p:spPr>
          <a:xfrm>
            <a:off x="212598" y="2578608"/>
            <a:ext cx="89154" cy="528066"/>
          </a:xfrm>
          <a:prstGeom prst="rect">
            <a:avLst/>
          </a:prstGeom>
          <a:solidFill>
            <a:srgbClr val="B05B14"/>
          </a:solidFill>
          <a:ln cap="flat" cmpd="sng" w="12700">
            <a:solidFill>
              <a:srgbClr val="B05B14"/>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31" name="Google Shape;331;p50"/>
          <p:cNvSpPr/>
          <p:nvPr/>
        </p:nvSpPr>
        <p:spPr>
          <a:xfrm>
            <a:off x="349758" y="2688336"/>
            <a:ext cx="301752" cy="301752"/>
          </a:xfrm>
          <a:prstGeom prst="ellipse">
            <a:avLst/>
          </a:prstGeom>
          <a:solidFill>
            <a:srgbClr val="B05B14"/>
          </a:solidFill>
          <a:ln cap="flat" cmpd="sng" w="12700">
            <a:solidFill>
              <a:srgbClr val="B05B14"/>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400">
                <a:solidFill>
                  <a:srgbClr val="FFFFFF"/>
                </a:solidFill>
                <a:latin typeface="Arial"/>
                <a:ea typeface="Arial"/>
                <a:cs typeface="Arial"/>
                <a:sym typeface="Arial"/>
              </a:rPr>
              <a:t>3</a:t>
            </a:r>
            <a:endParaRPr sz="1100"/>
          </a:p>
        </p:txBody>
      </p:sp>
      <p:sp>
        <p:nvSpPr>
          <p:cNvPr id="332" name="Google Shape;332;p50"/>
          <p:cNvSpPr txBox="1"/>
          <p:nvPr/>
        </p:nvSpPr>
        <p:spPr>
          <a:xfrm>
            <a:off x="720090" y="2606040"/>
            <a:ext cx="1558167" cy="39885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400">
                <a:solidFill>
                  <a:srgbClr val="B05B14"/>
                </a:solidFill>
                <a:latin typeface="Arial"/>
                <a:ea typeface="Arial"/>
                <a:cs typeface="Arial"/>
                <a:sym typeface="Arial"/>
              </a:rPr>
              <a:t>Strategy 3</a:t>
            </a:r>
            <a:endParaRPr sz="1100"/>
          </a:p>
          <a:p>
            <a:pPr indent="0" lvl="0" marL="0" marR="0" rtl="0" algn="l">
              <a:lnSpc>
                <a:spcPct val="92000"/>
              </a:lnSpc>
              <a:spcBef>
                <a:spcPts val="0"/>
              </a:spcBef>
              <a:spcAft>
                <a:spcPts val="0"/>
              </a:spcAft>
              <a:buNone/>
            </a:pPr>
            <a:r>
              <a:rPr lang="en" sz="1400">
                <a:solidFill>
                  <a:srgbClr val="1C2A3D"/>
                </a:solidFill>
                <a:latin typeface="Arial"/>
                <a:ea typeface="Arial"/>
                <a:cs typeface="Arial"/>
                <a:sym typeface="Arial"/>
              </a:rPr>
              <a:t>Advance Academics</a:t>
            </a:r>
            <a:endParaRPr sz="1100"/>
          </a:p>
        </p:txBody>
      </p:sp>
      <p:sp>
        <p:nvSpPr>
          <p:cNvPr id="333" name="Google Shape;333;p50"/>
          <p:cNvSpPr/>
          <p:nvPr/>
        </p:nvSpPr>
        <p:spPr>
          <a:xfrm>
            <a:off x="212598" y="3195828"/>
            <a:ext cx="89154" cy="528066"/>
          </a:xfrm>
          <a:prstGeom prst="rect">
            <a:avLst/>
          </a:prstGeom>
          <a:solidFill>
            <a:srgbClr val="D22727"/>
          </a:solidFill>
          <a:ln cap="flat" cmpd="sng" w="12700">
            <a:solidFill>
              <a:srgbClr val="D22727"/>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34" name="Google Shape;334;p50"/>
          <p:cNvSpPr/>
          <p:nvPr/>
        </p:nvSpPr>
        <p:spPr>
          <a:xfrm>
            <a:off x="349758" y="3305556"/>
            <a:ext cx="301752" cy="301752"/>
          </a:xfrm>
          <a:prstGeom prst="ellipse">
            <a:avLst/>
          </a:prstGeom>
          <a:solidFill>
            <a:srgbClr val="D22727"/>
          </a:solidFill>
          <a:ln cap="flat" cmpd="sng" w="12700">
            <a:solidFill>
              <a:srgbClr val="D22727"/>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400">
                <a:solidFill>
                  <a:srgbClr val="FFFFFF"/>
                </a:solidFill>
                <a:latin typeface="Arial"/>
                <a:ea typeface="Arial"/>
                <a:cs typeface="Arial"/>
                <a:sym typeface="Arial"/>
              </a:rPr>
              <a:t>4</a:t>
            </a:r>
            <a:endParaRPr sz="1100"/>
          </a:p>
        </p:txBody>
      </p:sp>
      <p:sp>
        <p:nvSpPr>
          <p:cNvPr id="335" name="Google Shape;335;p50"/>
          <p:cNvSpPr txBox="1"/>
          <p:nvPr/>
        </p:nvSpPr>
        <p:spPr>
          <a:xfrm>
            <a:off x="720101" y="3223250"/>
            <a:ext cx="1674900" cy="612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400">
                <a:solidFill>
                  <a:srgbClr val="D22727"/>
                </a:solidFill>
                <a:latin typeface="Arial"/>
                <a:ea typeface="Arial"/>
                <a:cs typeface="Arial"/>
                <a:sym typeface="Arial"/>
              </a:rPr>
              <a:t>Strategy 4</a:t>
            </a:r>
            <a:endParaRPr sz="1100"/>
          </a:p>
          <a:p>
            <a:pPr indent="0" lvl="0" marL="0" marR="0" rtl="0" algn="l">
              <a:lnSpc>
                <a:spcPct val="92000"/>
              </a:lnSpc>
              <a:spcBef>
                <a:spcPts val="0"/>
              </a:spcBef>
              <a:spcAft>
                <a:spcPts val="0"/>
              </a:spcAft>
              <a:buNone/>
            </a:pPr>
            <a:r>
              <a:rPr lang="en" sz="1400">
                <a:solidFill>
                  <a:srgbClr val="1C2A3D"/>
                </a:solidFill>
                <a:latin typeface="Arial"/>
                <a:ea typeface="Arial"/>
                <a:cs typeface="Arial"/>
                <a:sym typeface="Arial"/>
              </a:rPr>
              <a:t>Enhance Marketing</a:t>
            </a:r>
            <a:endParaRPr sz="1400">
              <a:solidFill>
                <a:srgbClr val="1C2A3D"/>
              </a:solidFill>
              <a:latin typeface="Arial"/>
              <a:ea typeface="Arial"/>
              <a:cs typeface="Arial"/>
              <a:sym typeface="Arial"/>
            </a:endParaRPr>
          </a:p>
          <a:p>
            <a:pPr indent="0" lvl="0" marL="0" marR="0" rtl="0" algn="l">
              <a:lnSpc>
                <a:spcPct val="92000"/>
              </a:lnSpc>
              <a:spcBef>
                <a:spcPts val="0"/>
              </a:spcBef>
              <a:spcAft>
                <a:spcPts val="0"/>
              </a:spcAft>
              <a:buNone/>
            </a:pPr>
            <a:r>
              <a:rPr lang="en" sz="1400">
                <a:solidFill>
                  <a:srgbClr val="1C2A3D"/>
                </a:solidFill>
                <a:latin typeface="Arial"/>
                <a:ea typeface="Arial"/>
                <a:cs typeface="Arial"/>
                <a:sym typeface="Arial"/>
              </a:rPr>
              <a:t>and Recruitment</a:t>
            </a:r>
            <a:endParaRPr sz="1100"/>
          </a:p>
        </p:txBody>
      </p:sp>
      <p:sp>
        <p:nvSpPr>
          <p:cNvPr id="336" name="Google Shape;336;p50"/>
          <p:cNvSpPr/>
          <p:nvPr/>
        </p:nvSpPr>
        <p:spPr>
          <a:xfrm>
            <a:off x="212598" y="3813048"/>
            <a:ext cx="89154" cy="528066"/>
          </a:xfrm>
          <a:prstGeom prst="rect">
            <a:avLst/>
          </a:prstGeom>
          <a:solidFill>
            <a:srgbClr val="713BD6"/>
          </a:solidFill>
          <a:ln cap="flat" cmpd="sng" w="12700">
            <a:solidFill>
              <a:srgbClr val="713BD6"/>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37" name="Google Shape;337;p50"/>
          <p:cNvSpPr/>
          <p:nvPr/>
        </p:nvSpPr>
        <p:spPr>
          <a:xfrm>
            <a:off x="349758" y="3922776"/>
            <a:ext cx="301752" cy="301752"/>
          </a:xfrm>
          <a:prstGeom prst="ellipse">
            <a:avLst/>
          </a:prstGeom>
          <a:solidFill>
            <a:srgbClr val="713BD6"/>
          </a:solidFill>
          <a:ln cap="flat" cmpd="sng" w="12700">
            <a:solidFill>
              <a:srgbClr val="713BD6"/>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400">
                <a:solidFill>
                  <a:srgbClr val="FFFFFF"/>
                </a:solidFill>
                <a:latin typeface="Arial"/>
                <a:ea typeface="Arial"/>
                <a:cs typeface="Arial"/>
                <a:sym typeface="Arial"/>
              </a:rPr>
              <a:t>5</a:t>
            </a:r>
            <a:endParaRPr sz="1100"/>
          </a:p>
        </p:txBody>
      </p:sp>
      <p:sp>
        <p:nvSpPr>
          <p:cNvPr id="338" name="Google Shape;338;p50"/>
          <p:cNvSpPr txBox="1"/>
          <p:nvPr/>
        </p:nvSpPr>
        <p:spPr>
          <a:xfrm>
            <a:off x="720090" y="3840480"/>
            <a:ext cx="1606209" cy="58997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400">
                <a:solidFill>
                  <a:srgbClr val="713BD6"/>
                </a:solidFill>
                <a:latin typeface="Arial"/>
                <a:ea typeface="Arial"/>
                <a:cs typeface="Arial"/>
                <a:sym typeface="Arial"/>
              </a:rPr>
              <a:t>Strategy 5</a:t>
            </a:r>
            <a:endParaRPr sz="1100"/>
          </a:p>
          <a:p>
            <a:pPr indent="0" lvl="0" marL="0" marR="0" rtl="0" algn="l">
              <a:lnSpc>
                <a:spcPct val="92000"/>
              </a:lnSpc>
              <a:spcBef>
                <a:spcPts val="0"/>
              </a:spcBef>
              <a:spcAft>
                <a:spcPts val="0"/>
              </a:spcAft>
              <a:buNone/>
            </a:pPr>
            <a:r>
              <a:rPr lang="en" sz="1400">
                <a:solidFill>
                  <a:srgbClr val="1C2A3D"/>
                </a:solidFill>
                <a:latin typeface="Arial"/>
                <a:ea typeface="Arial"/>
                <a:cs typeface="Arial"/>
                <a:sym typeface="Arial"/>
              </a:rPr>
              <a:t>Cultivate Reputation </a:t>
            </a:r>
            <a:endParaRPr sz="1100"/>
          </a:p>
          <a:p>
            <a:pPr indent="0" lvl="0" marL="0" marR="0" rtl="0" algn="l">
              <a:lnSpc>
                <a:spcPct val="92000"/>
              </a:lnSpc>
              <a:spcBef>
                <a:spcPts val="0"/>
              </a:spcBef>
              <a:spcAft>
                <a:spcPts val="0"/>
              </a:spcAft>
              <a:buNone/>
            </a:pPr>
            <a:r>
              <a:rPr lang="en" sz="1400">
                <a:solidFill>
                  <a:srgbClr val="1C2A3D"/>
                </a:solidFill>
                <a:latin typeface="Arial"/>
                <a:ea typeface="Arial"/>
                <a:cs typeface="Arial"/>
                <a:sym typeface="Arial"/>
              </a:rPr>
              <a:t>and Resources</a:t>
            </a:r>
            <a:endParaRPr sz="1400">
              <a:solidFill>
                <a:srgbClr val="1C2A3D"/>
              </a:solidFill>
              <a:latin typeface="Arial"/>
              <a:ea typeface="Arial"/>
              <a:cs typeface="Arial"/>
              <a:sym typeface="Arial"/>
            </a:endParaRPr>
          </a:p>
        </p:txBody>
      </p:sp>
      <p:sp>
        <p:nvSpPr>
          <p:cNvPr id="339" name="Google Shape;339;p50"/>
          <p:cNvSpPr/>
          <p:nvPr/>
        </p:nvSpPr>
        <p:spPr>
          <a:xfrm>
            <a:off x="212598" y="4430268"/>
            <a:ext cx="89154" cy="528066"/>
          </a:xfrm>
          <a:prstGeom prst="rect">
            <a:avLst/>
          </a:prstGeom>
          <a:solidFill>
            <a:srgbClr val="007776"/>
          </a:solidFill>
          <a:ln cap="flat" cmpd="sng" w="12700">
            <a:solidFill>
              <a:srgbClr val="007776"/>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40" name="Google Shape;340;p50"/>
          <p:cNvSpPr/>
          <p:nvPr/>
        </p:nvSpPr>
        <p:spPr>
          <a:xfrm>
            <a:off x="349758" y="4539996"/>
            <a:ext cx="301752" cy="301752"/>
          </a:xfrm>
          <a:prstGeom prst="ellipse">
            <a:avLst/>
          </a:prstGeom>
          <a:solidFill>
            <a:srgbClr val="007776"/>
          </a:solidFill>
          <a:ln cap="flat" cmpd="sng" w="12700">
            <a:solidFill>
              <a:srgbClr val="007776"/>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rPr b="1" lang="en" sz="1400">
                <a:solidFill>
                  <a:srgbClr val="FFFFFF"/>
                </a:solidFill>
                <a:latin typeface="Arial"/>
                <a:ea typeface="Arial"/>
                <a:cs typeface="Arial"/>
                <a:sym typeface="Arial"/>
              </a:rPr>
              <a:t>6</a:t>
            </a:r>
            <a:endParaRPr sz="1100"/>
          </a:p>
        </p:txBody>
      </p:sp>
      <p:sp>
        <p:nvSpPr>
          <p:cNvPr id="341" name="Google Shape;341;p50"/>
          <p:cNvSpPr txBox="1"/>
          <p:nvPr/>
        </p:nvSpPr>
        <p:spPr>
          <a:xfrm>
            <a:off x="720090" y="4457700"/>
            <a:ext cx="1674751" cy="58997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 sz="1400">
                <a:solidFill>
                  <a:srgbClr val="007776"/>
                </a:solidFill>
                <a:latin typeface="Arial"/>
                <a:ea typeface="Arial"/>
                <a:cs typeface="Arial"/>
                <a:sym typeface="Arial"/>
              </a:rPr>
              <a:t>Strategy 6</a:t>
            </a:r>
            <a:endParaRPr sz="1100"/>
          </a:p>
          <a:p>
            <a:pPr indent="0" lvl="0" marL="0" marR="0" rtl="0" algn="l">
              <a:lnSpc>
                <a:spcPct val="92000"/>
              </a:lnSpc>
              <a:spcBef>
                <a:spcPts val="0"/>
              </a:spcBef>
              <a:spcAft>
                <a:spcPts val="0"/>
              </a:spcAft>
              <a:buNone/>
            </a:pPr>
            <a:r>
              <a:rPr lang="en" sz="1400">
                <a:solidFill>
                  <a:srgbClr val="1C2A3D"/>
                </a:solidFill>
                <a:latin typeface="Arial"/>
                <a:ea typeface="Arial"/>
                <a:cs typeface="Arial"/>
                <a:sym typeface="Arial"/>
              </a:rPr>
              <a:t>Strive for Efficiency and Sustainability</a:t>
            </a:r>
            <a:endParaRPr sz="1400">
              <a:solidFill>
                <a:srgbClr val="1C2A3D"/>
              </a:solidFill>
              <a:latin typeface="Arial"/>
              <a:ea typeface="Arial"/>
              <a:cs typeface="Arial"/>
              <a:sym typeface="Arial"/>
            </a:endParaRPr>
          </a:p>
        </p:txBody>
      </p:sp>
      <p:sp>
        <p:nvSpPr>
          <p:cNvPr id="342" name="Google Shape;342;p50"/>
          <p:cNvSpPr txBox="1"/>
          <p:nvPr/>
        </p:nvSpPr>
        <p:spPr>
          <a:xfrm>
            <a:off x="7461650" y="4224513"/>
            <a:ext cx="1674900" cy="399000"/>
          </a:xfrm>
          <a:prstGeom prst="rect">
            <a:avLst/>
          </a:prstGeom>
          <a:solidFill>
            <a:schemeClr val="accen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lt1"/>
                </a:solidFill>
              </a:rPr>
              <a:t>135 Action items</a:t>
            </a:r>
            <a:endParaRPr sz="1500">
              <a:solidFill>
                <a:schemeClr val="lt1"/>
              </a:solidFill>
            </a:endParaRPr>
          </a:p>
        </p:txBody>
      </p:sp>
      <p:pic>
        <p:nvPicPr>
          <p:cNvPr id="343" name="Google Shape;343;p50"/>
          <p:cNvPicPr preferRelativeResize="0"/>
          <p:nvPr/>
        </p:nvPicPr>
        <p:blipFill>
          <a:blip r:embed="rId4">
            <a:alphaModFix/>
          </a:blip>
          <a:stretch>
            <a:fillRect/>
          </a:stretch>
        </p:blipFill>
        <p:spPr>
          <a:xfrm>
            <a:off x="7881398" y="4745900"/>
            <a:ext cx="835402" cy="301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7" name="Shape 347"/>
        <p:cNvGrpSpPr/>
        <p:nvPr/>
      </p:nvGrpSpPr>
      <p:grpSpPr>
        <a:xfrm>
          <a:off x="0" y="0"/>
          <a:ext cx="0" cy="0"/>
          <a:chOff x="0" y="0"/>
          <a:chExt cx="0" cy="0"/>
        </a:xfrm>
      </p:grpSpPr>
      <p:sp>
        <p:nvSpPr>
          <p:cNvPr id="348" name="Google Shape;348;p51"/>
          <p:cNvSpPr/>
          <p:nvPr/>
        </p:nvSpPr>
        <p:spPr>
          <a:xfrm>
            <a:off x="0" y="0"/>
            <a:ext cx="9144000" cy="731520"/>
          </a:xfrm>
          <a:prstGeom prst="rect">
            <a:avLst/>
          </a:prstGeom>
          <a:solidFill>
            <a:schemeClr val="accen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9" name="Google Shape;349;p51"/>
          <p:cNvSpPr txBox="1"/>
          <p:nvPr/>
        </p:nvSpPr>
        <p:spPr>
          <a:xfrm>
            <a:off x="960120" y="0"/>
            <a:ext cx="7200000" cy="73152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chemeClr val="lt1"/>
                </a:solidFill>
                <a:latin typeface="Arial"/>
                <a:ea typeface="Arial"/>
                <a:cs typeface="Arial"/>
                <a:sym typeface="Arial"/>
              </a:rPr>
              <a:t>NECHE-aligned goals guiding our academic priorities through 2030</a:t>
            </a:r>
            <a:endParaRPr b="1" i="0" sz="1600" u="none" cap="none" strike="noStrike">
              <a:solidFill>
                <a:schemeClr val="lt1"/>
              </a:solidFill>
              <a:latin typeface="Arial"/>
              <a:ea typeface="Arial"/>
              <a:cs typeface="Arial"/>
              <a:sym typeface="Arial"/>
            </a:endParaRPr>
          </a:p>
        </p:txBody>
      </p:sp>
      <p:sp>
        <p:nvSpPr>
          <p:cNvPr id="350" name="Google Shape;350;p51"/>
          <p:cNvSpPr/>
          <p:nvPr/>
        </p:nvSpPr>
        <p:spPr>
          <a:xfrm>
            <a:off x="457200" y="868677"/>
            <a:ext cx="1954500" cy="1159200"/>
          </a:xfrm>
          <a:prstGeom prst="roundRect">
            <a:avLst>
              <a:gd fmla="val 5000" name="adj"/>
            </a:avLst>
          </a:prstGeom>
          <a:solidFill>
            <a:srgbClr val="F4F8FA"/>
          </a:solidFill>
          <a:ln>
            <a:noFill/>
          </a:ln>
          <a:effectLst>
            <a:outerShdw blurRad="90000" rotWithShape="0" dir="5400000" dist="25000">
              <a:srgbClr val="000000">
                <a:alpha val="14118"/>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1" name="Google Shape;351;p51"/>
          <p:cNvSpPr txBox="1"/>
          <p:nvPr/>
        </p:nvSpPr>
        <p:spPr>
          <a:xfrm>
            <a:off x="594349" y="1033275"/>
            <a:ext cx="181740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708E"/>
                </a:solidFill>
                <a:latin typeface="Arial"/>
                <a:ea typeface="Arial"/>
                <a:cs typeface="Arial"/>
                <a:sym typeface="Arial"/>
              </a:rPr>
              <a:t>29% → 35%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300"/>
              <a:buFont typeface="Arial"/>
              <a:buNone/>
            </a:pPr>
            <a:r>
              <a:rPr b="1" i="0" lang="en" sz="1300" u="none" cap="none" strike="noStrike">
                <a:solidFill>
                  <a:srgbClr val="1E2D37"/>
                </a:solidFill>
                <a:latin typeface="Arial"/>
                <a:ea typeface="Arial"/>
                <a:cs typeface="Arial"/>
                <a:sym typeface="Arial"/>
              </a:rPr>
              <a:t>Graduation Rate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000"/>
              <a:buFont typeface="Arial"/>
              <a:buNone/>
            </a:pPr>
            <a:r>
              <a:rPr b="0" i="0" lang="en" sz="1000" u="none" cap="none" strike="noStrike">
                <a:solidFill>
                  <a:srgbClr val="6B7680"/>
                </a:solidFill>
                <a:latin typeface="Arial"/>
                <a:ea typeface="Arial"/>
                <a:cs typeface="Arial"/>
                <a:sym typeface="Arial"/>
              </a:rPr>
              <a:t>150% rate, first-time bachelor's</a:t>
            </a:r>
            <a:endParaRPr b="0" i="0" sz="1400" u="none" cap="none" strike="noStrike">
              <a:solidFill>
                <a:srgbClr val="000000"/>
              </a:solidFill>
              <a:latin typeface="Arial"/>
              <a:ea typeface="Arial"/>
              <a:cs typeface="Arial"/>
              <a:sym typeface="Arial"/>
            </a:endParaRPr>
          </a:p>
        </p:txBody>
      </p:sp>
      <p:sp>
        <p:nvSpPr>
          <p:cNvPr id="352" name="Google Shape;352;p51"/>
          <p:cNvSpPr/>
          <p:nvPr/>
        </p:nvSpPr>
        <p:spPr>
          <a:xfrm>
            <a:off x="2548900" y="868677"/>
            <a:ext cx="1954500" cy="1159200"/>
          </a:xfrm>
          <a:prstGeom prst="roundRect">
            <a:avLst>
              <a:gd fmla="val 5000" name="adj"/>
            </a:avLst>
          </a:prstGeom>
          <a:solidFill>
            <a:srgbClr val="F4F8FA"/>
          </a:solidFill>
          <a:ln>
            <a:noFill/>
          </a:ln>
          <a:effectLst>
            <a:outerShdw blurRad="90000" rotWithShape="0" dir="5400000" dist="25000">
              <a:srgbClr val="000000">
                <a:alpha val="14118"/>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51"/>
          <p:cNvSpPr txBox="1"/>
          <p:nvPr/>
        </p:nvSpPr>
        <p:spPr>
          <a:xfrm>
            <a:off x="2686050" y="1033275"/>
            <a:ext cx="181740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708E"/>
                </a:solidFill>
                <a:latin typeface="Arial"/>
                <a:ea typeface="Arial"/>
                <a:cs typeface="Arial"/>
                <a:sym typeface="Arial"/>
              </a:rPr>
              <a:t>64% → 70%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300"/>
              <a:buFont typeface="Arial"/>
              <a:buNone/>
            </a:pPr>
            <a:r>
              <a:rPr b="1" i="0" lang="en" sz="1300" u="none" cap="none" strike="noStrike">
                <a:solidFill>
                  <a:srgbClr val="1E2D37"/>
                </a:solidFill>
                <a:latin typeface="Arial"/>
                <a:ea typeface="Arial"/>
                <a:cs typeface="Arial"/>
                <a:sym typeface="Arial"/>
              </a:rPr>
              <a:t>First-Year Retention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000"/>
              <a:buFont typeface="Arial"/>
              <a:buNone/>
            </a:pPr>
            <a:r>
              <a:rPr b="0" i="0" lang="en" sz="1000" u="none" cap="none" strike="noStrike">
                <a:solidFill>
                  <a:srgbClr val="6B7680"/>
                </a:solidFill>
                <a:latin typeface="Arial"/>
                <a:ea typeface="Arial"/>
                <a:cs typeface="Arial"/>
                <a:sym typeface="Arial"/>
              </a:rPr>
              <a:t>IPEDS first-time, full-time</a:t>
            </a:r>
            <a:endParaRPr b="0" i="0" sz="1400" u="none" cap="none" strike="noStrike">
              <a:solidFill>
                <a:srgbClr val="000000"/>
              </a:solidFill>
              <a:latin typeface="Arial"/>
              <a:ea typeface="Arial"/>
              <a:cs typeface="Arial"/>
              <a:sym typeface="Arial"/>
            </a:endParaRPr>
          </a:p>
        </p:txBody>
      </p:sp>
      <p:sp>
        <p:nvSpPr>
          <p:cNvPr id="354" name="Google Shape;354;p51"/>
          <p:cNvSpPr/>
          <p:nvPr/>
        </p:nvSpPr>
        <p:spPr>
          <a:xfrm>
            <a:off x="4640575" y="868676"/>
            <a:ext cx="1954500" cy="1159200"/>
          </a:xfrm>
          <a:prstGeom prst="roundRect">
            <a:avLst>
              <a:gd fmla="val 5000" name="adj"/>
            </a:avLst>
          </a:prstGeom>
          <a:solidFill>
            <a:srgbClr val="F4F8FA"/>
          </a:solidFill>
          <a:ln>
            <a:noFill/>
          </a:ln>
          <a:effectLst>
            <a:outerShdw blurRad="90000" rotWithShape="0" dir="5400000" dist="25000">
              <a:srgbClr val="000000">
                <a:alpha val="14118"/>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51"/>
          <p:cNvSpPr txBox="1"/>
          <p:nvPr/>
        </p:nvSpPr>
        <p:spPr>
          <a:xfrm>
            <a:off x="4777751" y="1033275"/>
            <a:ext cx="181740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708E"/>
                </a:solidFill>
                <a:latin typeface="Arial"/>
                <a:ea typeface="Arial"/>
                <a:cs typeface="Arial"/>
                <a:sym typeface="Arial"/>
              </a:rPr>
              <a:t>59% → 68%</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300"/>
              <a:buFont typeface="Arial"/>
              <a:buNone/>
            </a:pPr>
            <a:r>
              <a:rPr b="1" i="0" lang="en" sz="1300" u="none" cap="none" strike="noStrike">
                <a:solidFill>
                  <a:srgbClr val="1E2D37"/>
                </a:solidFill>
                <a:latin typeface="Arial"/>
                <a:ea typeface="Arial"/>
                <a:cs typeface="Arial"/>
                <a:sym typeface="Arial"/>
              </a:rPr>
              <a:t>SAM Total Success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000"/>
              <a:buFont typeface="Arial"/>
              <a:buNone/>
            </a:pPr>
            <a:r>
              <a:rPr b="0" i="0" lang="en" sz="1000" u="none" cap="none" strike="noStrike">
                <a:solidFill>
                  <a:srgbClr val="6B7680"/>
                </a:solidFill>
                <a:latin typeface="Arial"/>
                <a:ea typeface="Arial"/>
                <a:cs typeface="Arial"/>
                <a:sym typeface="Arial"/>
              </a:rPr>
              <a:t>Student Achievement Measure</a:t>
            </a:r>
            <a:endParaRPr b="0" i="0" sz="1400" u="none" cap="none" strike="noStrike">
              <a:solidFill>
                <a:srgbClr val="000000"/>
              </a:solidFill>
              <a:latin typeface="Arial"/>
              <a:ea typeface="Arial"/>
              <a:cs typeface="Arial"/>
              <a:sym typeface="Arial"/>
            </a:endParaRPr>
          </a:p>
        </p:txBody>
      </p:sp>
      <p:sp>
        <p:nvSpPr>
          <p:cNvPr id="356" name="Google Shape;356;p51"/>
          <p:cNvSpPr/>
          <p:nvPr/>
        </p:nvSpPr>
        <p:spPr>
          <a:xfrm>
            <a:off x="6732275" y="868677"/>
            <a:ext cx="1954500" cy="1159200"/>
          </a:xfrm>
          <a:prstGeom prst="roundRect">
            <a:avLst>
              <a:gd fmla="val 5000" name="adj"/>
            </a:avLst>
          </a:prstGeom>
          <a:solidFill>
            <a:srgbClr val="F4F8FA"/>
          </a:solidFill>
          <a:ln>
            <a:noFill/>
          </a:ln>
          <a:effectLst>
            <a:outerShdw blurRad="90000" rotWithShape="0" dir="5400000" dist="25000">
              <a:srgbClr val="000000">
                <a:alpha val="14118"/>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51"/>
          <p:cNvSpPr txBox="1"/>
          <p:nvPr/>
        </p:nvSpPr>
        <p:spPr>
          <a:xfrm>
            <a:off x="6869425" y="1033275"/>
            <a:ext cx="1817400" cy="1371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400"/>
              <a:buFont typeface="Arial"/>
              <a:buNone/>
            </a:pPr>
            <a:r>
              <a:rPr b="1" i="0" lang="en" sz="2400" u="none" cap="none" strike="noStrike">
                <a:solidFill>
                  <a:srgbClr val="00708E"/>
                </a:solidFill>
                <a:latin typeface="Arial"/>
                <a:ea typeface="Arial"/>
                <a:cs typeface="Arial"/>
                <a:sym typeface="Arial"/>
              </a:rPr>
              <a:t>53% → 55%</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300"/>
              <a:buFont typeface="Arial"/>
              <a:buNone/>
            </a:pPr>
            <a:r>
              <a:rPr b="1" i="0" lang="en" sz="1300" u="none" cap="none" strike="noStrike">
                <a:solidFill>
                  <a:srgbClr val="1E2D37"/>
                </a:solidFill>
                <a:latin typeface="Arial"/>
                <a:ea typeface="Arial"/>
                <a:cs typeface="Arial"/>
                <a:sym typeface="Arial"/>
              </a:rPr>
              <a:t>Part-Time Retention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000"/>
              <a:buFont typeface="Arial"/>
              <a:buNone/>
            </a:pPr>
            <a:r>
              <a:rPr b="0" i="0" lang="en" sz="1000" u="none" cap="none" strike="noStrike">
                <a:solidFill>
                  <a:srgbClr val="6B7680"/>
                </a:solidFill>
                <a:latin typeface="Arial"/>
                <a:ea typeface="Arial"/>
                <a:cs typeface="Arial"/>
                <a:sym typeface="Arial"/>
              </a:rPr>
              <a:t>Fall-to-fall, part-time students</a:t>
            </a:r>
            <a:endParaRPr b="0" i="0" sz="1400" u="none" cap="none" strike="noStrike">
              <a:solidFill>
                <a:srgbClr val="000000"/>
              </a:solidFill>
              <a:latin typeface="Arial"/>
              <a:ea typeface="Arial"/>
              <a:cs typeface="Arial"/>
              <a:sym typeface="Arial"/>
            </a:endParaRPr>
          </a:p>
        </p:txBody>
      </p:sp>
      <p:sp>
        <p:nvSpPr>
          <p:cNvPr id="358" name="Google Shape;358;p51"/>
          <p:cNvSpPr/>
          <p:nvPr/>
        </p:nvSpPr>
        <p:spPr>
          <a:xfrm>
            <a:off x="421475" y="2165025"/>
            <a:ext cx="2891400" cy="1463100"/>
          </a:xfrm>
          <a:prstGeom prst="roundRect">
            <a:avLst>
              <a:gd fmla="val 4000" name="adj"/>
            </a:avLst>
          </a:prstGeom>
          <a:solidFill>
            <a:srgbClr val="EDF3F6"/>
          </a:solidFill>
          <a:ln>
            <a:noFill/>
          </a:ln>
          <a:effectLst>
            <a:outerShdw blurRad="90000" rotWithShape="0" dir="5400000" dist="25000">
              <a:srgbClr val="000000">
                <a:alpha val="14118"/>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51"/>
          <p:cNvSpPr txBox="1"/>
          <p:nvPr/>
        </p:nvSpPr>
        <p:spPr>
          <a:xfrm>
            <a:off x="457125" y="2165025"/>
            <a:ext cx="2855700" cy="14847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lang="en">
                <a:solidFill>
                  <a:srgbClr val="00708E"/>
                </a:solidFill>
              </a:rPr>
              <a:t>Proven Retention Strategies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1" lang="en" sz="1000">
                <a:solidFill>
                  <a:srgbClr val="1E2D37"/>
                </a:solidFill>
              </a:rPr>
              <a:t>Housing </a:t>
            </a:r>
            <a:r>
              <a:rPr lang="en" sz="1000">
                <a:solidFill>
                  <a:srgbClr val="1E2D37"/>
                </a:solidFill>
              </a:rPr>
              <a:t>(157 residence students)</a:t>
            </a:r>
            <a:endParaRPr sz="1000">
              <a:solidFill>
                <a:srgbClr val="1E2D37"/>
              </a:solidFill>
            </a:endParaRPr>
          </a:p>
          <a:p>
            <a:pPr indent="0" lvl="0" marL="0" marR="0" rtl="0" algn="l">
              <a:lnSpc>
                <a:spcPct val="100000"/>
              </a:lnSpc>
              <a:spcBef>
                <a:spcPts val="450"/>
              </a:spcBef>
              <a:spcAft>
                <a:spcPts val="0"/>
              </a:spcAft>
              <a:buClr>
                <a:srgbClr val="000000"/>
              </a:buClr>
              <a:buSzPts val="1100"/>
              <a:buFont typeface="Arial"/>
              <a:buNone/>
            </a:pPr>
            <a:r>
              <a:rPr b="1" lang="en" sz="1000">
                <a:solidFill>
                  <a:srgbClr val="1E2D37"/>
                </a:solidFill>
              </a:rPr>
              <a:t>Athletics </a:t>
            </a:r>
            <a:r>
              <a:rPr lang="en" sz="1000">
                <a:solidFill>
                  <a:srgbClr val="1E2D37"/>
                </a:solidFill>
              </a:rPr>
              <a:t>(NCAA efforts, 13 sports teams)</a:t>
            </a:r>
            <a:endParaRPr sz="1000">
              <a:solidFill>
                <a:srgbClr val="1E2D37"/>
              </a:solidFill>
            </a:endParaRPr>
          </a:p>
          <a:p>
            <a:pPr indent="0" lvl="0" marL="0" marR="0" rtl="0" algn="l">
              <a:lnSpc>
                <a:spcPct val="100000"/>
              </a:lnSpc>
              <a:spcBef>
                <a:spcPts val="450"/>
              </a:spcBef>
              <a:spcAft>
                <a:spcPts val="0"/>
              </a:spcAft>
              <a:buClr>
                <a:srgbClr val="000000"/>
              </a:buClr>
              <a:buSzPts val="1100"/>
              <a:buFont typeface="Arial"/>
              <a:buNone/>
            </a:pPr>
            <a:r>
              <a:rPr b="1" lang="en" sz="1000">
                <a:solidFill>
                  <a:srgbClr val="1E2D37"/>
                </a:solidFill>
              </a:rPr>
              <a:t>Advising </a:t>
            </a:r>
            <a:r>
              <a:rPr lang="en" sz="1000">
                <a:solidFill>
                  <a:srgbClr val="1E2D37"/>
                </a:solidFill>
              </a:rPr>
              <a:t>(3,900 meetings)</a:t>
            </a:r>
            <a:endParaRPr sz="1000">
              <a:solidFill>
                <a:srgbClr val="1E2D37"/>
              </a:solidFill>
            </a:endParaRPr>
          </a:p>
          <a:p>
            <a:pPr indent="0" lvl="0" marL="0" marR="0" rtl="0" algn="l">
              <a:lnSpc>
                <a:spcPct val="100000"/>
              </a:lnSpc>
              <a:spcBef>
                <a:spcPts val="450"/>
              </a:spcBef>
              <a:spcAft>
                <a:spcPts val="0"/>
              </a:spcAft>
              <a:buClr>
                <a:srgbClr val="000000"/>
              </a:buClr>
              <a:buSzPts val="1100"/>
              <a:buFont typeface="Arial"/>
              <a:buNone/>
            </a:pPr>
            <a:r>
              <a:rPr b="1" lang="en" sz="1000">
                <a:solidFill>
                  <a:srgbClr val="1E2D37"/>
                </a:solidFill>
              </a:rPr>
              <a:t>Early and Midterm Alerts</a:t>
            </a:r>
            <a:r>
              <a:rPr lang="en" sz="1000">
                <a:solidFill>
                  <a:srgbClr val="1E2D37"/>
                </a:solidFill>
              </a:rPr>
              <a:t> (646 reports</a:t>
            </a:r>
            <a:br>
              <a:rPr lang="en" sz="1000">
                <a:solidFill>
                  <a:srgbClr val="1E2D37"/>
                </a:solidFill>
              </a:rPr>
            </a:br>
            <a:r>
              <a:rPr lang="en" sz="1000">
                <a:solidFill>
                  <a:srgbClr val="1E2D37"/>
                </a:solidFill>
              </a:rPr>
              <a:t>       submitted to the CARE team)</a:t>
            </a:r>
            <a:endParaRPr sz="1000">
              <a:solidFill>
                <a:srgbClr val="1E2D37"/>
              </a:solidFill>
            </a:endParaRPr>
          </a:p>
          <a:p>
            <a:pPr indent="0" lvl="0" marL="0" marR="0" rtl="0" algn="l">
              <a:lnSpc>
                <a:spcPct val="100000"/>
              </a:lnSpc>
              <a:spcBef>
                <a:spcPts val="450"/>
              </a:spcBef>
              <a:spcAft>
                <a:spcPts val="0"/>
              </a:spcAft>
              <a:buClr>
                <a:srgbClr val="000000"/>
              </a:buClr>
              <a:buSzPts val="1100"/>
              <a:buFont typeface="Arial"/>
              <a:buNone/>
            </a:pPr>
            <a:r>
              <a:rPr b="1" lang="en" sz="1000">
                <a:solidFill>
                  <a:srgbClr val="1E2D37"/>
                </a:solidFill>
              </a:rPr>
              <a:t>Early College </a:t>
            </a:r>
            <a:r>
              <a:rPr lang="en" sz="1000">
                <a:solidFill>
                  <a:srgbClr val="1E2D37"/>
                </a:solidFill>
              </a:rPr>
              <a:t>(NACEP)</a:t>
            </a:r>
            <a:endParaRPr sz="1000">
              <a:solidFill>
                <a:srgbClr val="1E2D37"/>
              </a:solidFill>
            </a:endParaRPr>
          </a:p>
          <a:p>
            <a:pPr indent="0" lvl="0" marL="0" marR="0" rtl="0" algn="l">
              <a:lnSpc>
                <a:spcPct val="100000"/>
              </a:lnSpc>
              <a:spcBef>
                <a:spcPts val="450"/>
              </a:spcBef>
              <a:spcAft>
                <a:spcPts val="0"/>
              </a:spcAft>
              <a:buClr>
                <a:srgbClr val="000000"/>
              </a:buClr>
              <a:buSzPts val="1100"/>
              <a:buFont typeface="Arial"/>
              <a:buNone/>
            </a:pPr>
            <a:r>
              <a:t/>
            </a:r>
            <a:endParaRPr sz="1100">
              <a:solidFill>
                <a:srgbClr val="1E2D37"/>
              </a:solidFill>
            </a:endParaRPr>
          </a:p>
        </p:txBody>
      </p:sp>
      <p:sp>
        <p:nvSpPr>
          <p:cNvPr id="360" name="Google Shape;360;p51"/>
          <p:cNvSpPr/>
          <p:nvPr/>
        </p:nvSpPr>
        <p:spPr>
          <a:xfrm>
            <a:off x="3415788" y="2165025"/>
            <a:ext cx="2651700" cy="1463100"/>
          </a:xfrm>
          <a:prstGeom prst="roundRect">
            <a:avLst>
              <a:gd fmla="val 4000" name="adj"/>
            </a:avLst>
          </a:prstGeom>
          <a:solidFill>
            <a:srgbClr val="EDF3F6"/>
          </a:solidFill>
          <a:ln>
            <a:noFill/>
          </a:ln>
          <a:effectLst>
            <a:outerShdw blurRad="90000" rotWithShape="0" dir="5400000" dist="25000">
              <a:srgbClr val="000000">
                <a:alpha val="14118"/>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51"/>
          <p:cNvSpPr txBox="1"/>
          <p:nvPr/>
        </p:nvSpPr>
        <p:spPr>
          <a:xfrm>
            <a:off x="3415788" y="2245925"/>
            <a:ext cx="2651700" cy="146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lang="en">
                <a:solidFill>
                  <a:srgbClr val="00708E"/>
                </a:solidFill>
              </a:rPr>
              <a:t>Student Success Goals (</a:t>
            </a:r>
            <a:r>
              <a:rPr b="1" i="0" lang="en" sz="1400" u="none" cap="none" strike="noStrike">
                <a:solidFill>
                  <a:srgbClr val="00708E"/>
                </a:solidFill>
                <a:latin typeface="Arial"/>
                <a:ea typeface="Arial"/>
                <a:cs typeface="Arial"/>
                <a:sym typeface="Arial"/>
              </a:rPr>
              <a:t>NISS)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1" i="0" lang="en" sz="1100" u="none" cap="none" strike="noStrike">
                <a:solidFill>
                  <a:srgbClr val="1E2D37"/>
                </a:solidFill>
              </a:rPr>
              <a:t>Entry-Year Experience</a:t>
            </a:r>
            <a:endParaRPr b="1" i="0" sz="1100" u="none" cap="none" strike="noStrike">
              <a:solidFill>
                <a:srgbClr val="1E2D37"/>
              </a:solidFill>
            </a:endParaRPr>
          </a:p>
          <a:p>
            <a:pPr indent="0" lvl="0" marL="0" marR="0" rtl="0" algn="l">
              <a:lnSpc>
                <a:spcPct val="100000"/>
              </a:lnSpc>
              <a:spcBef>
                <a:spcPts val="450"/>
              </a:spcBef>
              <a:spcAft>
                <a:spcPts val="0"/>
              </a:spcAft>
              <a:buClr>
                <a:srgbClr val="000000"/>
              </a:buClr>
              <a:buSzPts val="1100"/>
              <a:buFont typeface="Arial"/>
              <a:buNone/>
            </a:pPr>
            <a:r>
              <a:rPr b="1" i="0" lang="en" sz="1100" u="none" cap="none" strike="noStrike">
                <a:solidFill>
                  <a:srgbClr val="1E2D37"/>
                </a:solidFill>
              </a:rPr>
              <a:t>Advising  </a:t>
            </a:r>
            <a:endParaRPr b="1" i="0" sz="1100" u="none" cap="none" strike="noStrike">
              <a:solidFill>
                <a:srgbClr val="1E2D37"/>
              </a:solidFill>
            </a:endParaRPr>
          </a:p>
          <a:p>
            <a:pPr indent="0" lvl="0" marL="0" marR="0" rtl="0" algn="l">
              <a:lnSpc>
                <a:spcPct val="100000"/>
              </a:lnSpc>
              <a:spcBef>
                <a:spcPts val="450"/>
              </a:spcBef>
              <a:spcAft>
                <a:spcPts val="0"/>
              </a:spcAft>
              <a:buClr>
                <a:srgbClr val="000000"/>
              </a:buClr>
              <a:buSzPts val="1100"/>
              <a:buFont typeface="Arial"/>
              <a:buNone/>
            </a:pPr>
            <a:r>
              <a:rPr b="1" i="0" lang="en" sz="1100" u="none" cap="none" strike="noStrike">
                <a:solidFill>
                  <a:srgbClr val="1E2D37"/>
                </a:solidFill>
              </a:rPr>
              <a:t>Academic Design</a:t>
            </a:r>
            <a:r>
              <a:rPr b="0" i="0" lang="en" sz="1100" u="none" cap="none" strike="noStrike">
                <a:solidFill>
                  <a:srgbClr val="1E2D37"/>
                </a:solidFill>
                <a:latin typeface="Arial"/>
                <a:ea typeface="Arial"/>
                <a:cs typeface="Arial"/>
                <a:sym typeface="Arial"/>
              </a:rPr>
              <a:t> </a:t>
            </a:r>
            <a:r>
              <a:rPr b="0" i="0" lang="en" sz="800" u="none" cap="none" strike="noStrike">
                <a:solidFill>
                  <a:srgbClr val="1E2D37"/>
                </a:solidFill>
                <a:latin typeface="Arial"/>
                <a:ea typeface="Arial"/>
                <a:cs typeface="Arial"/>
                <a:sym typeface="Arial"/>
              </a:rPr>
              <a:t>(</a:t>
            </a:r>
            <a:r>
              <a:rPr b="0" i="0" lang="en" sz="1100" u="none" cap="none" strike="noStrike">
                <a:solidFill>
                  <a:srgbClr val="1E2D37"/>
                </a:solidFill>
                <a:latin typeface="Arial"/>
                <a:ea typeface="Arial"/>
                <a:cs typeface="Arial"/>
                <a:sym typeface="Arial"/>
              </a:rPr>
              <a:t>D</a:t>
            </a:r>
            <a:r>
              <a:rPr b="0" i="0" lang="en" sz="1000" u="none" cap="none" strike="noStrike">
                <a:solidFill>
                  <a:srgbClr val="1E2D37"/>
                </a:solidFill>
                <a:latin typeface="Arial"/>
                <a:ea typeface="Arial"/>
                <a:cs typeface="Arial"/>
                <a:sym typeface="Arial"/>
              </a:rPr>
              <a:t>WF Rates-scheduling</a:t>
            </a:r>
            <a:r>
              <a:rPr b="0" i="0" lang="en" sz="700" u="none" cap="none" strike="noStrike">
                <a:solidFill>
                  <a:srgbClr val="1E2D37"/>
                </a:solidFill>
                <a:latin typeface="Arial"/>
                <a:ea typeface="Arial"/>
                <a:cs typeface="Arial"/>
                <a:sym typeface="Arial"/>
              </a:rPr>
              <a:t>)</a:t>
            </a:r>
            <a:endParaRPr b="0" i="0" sz="700" u="none" cap="none" strike="noStrike">
              <a:solidFill>
                <a:srgbClr val="1E2D37"/>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b="1" i="0" lang="en" sz="1100" u="none" cap="none" strike="noStrike">
                <a:solidFill>
                  <a:srgbClr val="1E2D37"/>
                </a:solidFill>
              </a:rPr>
              <a:t>Financial Wellness</a:t>
            </a:r>
            <a:endParaRPr b="1" i="0" sz="1100" u="none" cap="none" strike="noStrike">
              <a:solidFill>
                <a:srgbClr val="1E2D37"/>
              </a:solidFill>
            </a:endParaRPr>
          </a:p>
        </p:txBody>
      </p:sp>
      <p:sp>
        <p:nvSpPr>
          <p:cNvPr id="362" name="Google Shape;362;p51"/>
          <p:cNvSpPr/>
          <p:nvPr/>
        </p:nvSpPr>
        <p:spPr>
          <a:xfrm>
            <a:off x="6170475" y="2165025"/>
            <a:ext cx="2516400" cy="1463100"/>
          </a:xfrm>
          <a:prstGeom prst="roundRect">
            <a:avLst>
              <a:gd fmla="val 4000" name="adj"/>
            </a:avLst>
          </a:prstGeom>
          <a:solidFill>
            <a:srgbClr val="EDF3F6"/>
          </a:solidFill>
          <a:ln>
            <a:noFill/>
          </a:ln>
          <a:effectLst>
            <a:outerShdw blurRad="90000" rotWithShape="0" dir="5400000" dist="25000">
              <a:srgbClr val="000000">
                <a:alpha val="14118"/>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51"/>
          <p:cNvSpPr txBox="1"/>
          <p:nvPr/>
        </p:nvSpPr>
        <p:spPr>
          <a:xfrm>
            <a:off x="6243625" y="2165025"/>
            <a:ext cx="2443200" cy="1463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lang="en">
                <a:solidFill>
                  <a:srgbClr val="00708E"/>
                </a:solidFill>
              </a:rPr>
              <a:t>Enrollment Goals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00"/>
              <a:buFont typeface="Arial"/>
              <a:buNone/>
            </a:pPr>
            <a:r>
              <a:rPr b="1" lang="en" sz="1100">
                <a:solidFill>
                  <a:srgbClr val="1E2D37"/>
                </a:solidFill>
              </a:rPr>
              <a:t>Summer 2026</a:t>
            </a:r>
            <a:r>
              <a:rPr lang="en" sz="1100">
                <a:solidFill>
                  <a:srgbClr val="1E2D37"/>
                </a:solidFill>
              </a:rPr>
              <a:t> = 8,687 </a:t>
            </a:r>
            <a:r>
              <a:rPr b="1" lang="en" sz="1100">
                <a:solidFill>
                  <a:srgbClr val="D22727"/>
                </a:solidFill>
              </a:rPr>
              <a:t>(9,568 census)</a:t>
            </a:r>
            <a:endParaRPr b="1" sz="1100">
              <a:solidFill>
                <a:srgbClr val="D22727"/>
              </a:solidFill>
            </a:endParaRPr>
          </a:p>
          <a:p>
            <a:pPr indent="0" lvl="0" marL="0" marR="0" rtl="0" algn="l">
              <a:lnSpc>
                <a:spcPct val="100000"/>
              </a:lnSpc>
              <a:spcBef>
                <a:spcPts val="300"/>
              </a:spcBef>
              <a:spcAft>
                <a:spcPts val="0"/>
              </a:spcAft>
              <a:buClr>
                <a:srgbClr val="000000"/>
              </a:buClr>
              <a:buSzPts val="1100"/>
              <a:buFont typeface="Arial"/>
              <a:buNone/>
            </a:pPr>
            <a:r>
              <a:rPr b="1" lang="en" sz="1100">
                <a:solidFill>
                  <a:srgbClr val="1E2D37"/>
                </a:solidFill>
              </a:rPr>
              <a:t>Fall 2026 </a:t>
            </a:r>
            <a:r>
              <a:rPr lang="en" sz="1100">
                <a:solidFill>
                  <a:srgbClr val="1E2D37"/>
                </a:solidFill>
              </a:rPr>
              <a:t>= 34,089 </a:t>
            </a:r>
            <a:r>
              <a:rPr b="1" lang="en" sz="1100">
                <a:solidFill>
                  <a:srgbClr val="D22727"/>
                </a:solidFill>
              </a:rPr>
              <a:t>(33,048 projected)</a:t>
            </a:r>
            <a:endParaRPr b="1" sz="1100">
              <a:solidFill>
                <a:srgbClr val="D22727"/>
              </a:solidFill>
            </a:endParaRPr>
          </a:p>
          <a:p>
            <a:pPr indent="0" lvl="0" marL="0" marR="0" rtl="0" algn="l">
              <a:lnSpc>
                <a:spcPct val="100000"/>
              </a:lnSpc>
              <a:spcBef>
                <a:spcPts val="300"/>
              </a:spcBef>
              <a:spcAft>
                <a:spcPts val="0"/>
              </a:spcAft>
              <a:buClr>
                <a:srgbClr val="000000"/>
              </a:buClr>
              <a:buSzPts val="1100"/>
              <a:buFont typeface="Arial"/>
              <a:buNone/>
            </a:pPr>
            <a:r>
              <a:rPr b="1" lang="en" sz="1100">
                <a:solidFill>
                  <a:srgbClr val="1E2D37"/>
                </a:solidFill>
              </a:rPr>
              <a:t>Spring 2027</a:t>
            </a:r>
            <a:r>
              <a:rPr lang="en" sz="1100">
                <a:solidFill>
                  <a:srgbClr val="1E2D37"/>
                </a:solidFill>
              </a:rPr>
              <a:t> = 28,581</a:t>
            </a:r>
            <a:endParaRPr sz="1100">
              <a:solidFill>
                <a:srgbClr val="1E2D37"/>
              </a:solidFill>
            </a:endParaRPr>
          </a:p>
          <a:p>
            <a:pPr indent="0" lvl="0" marL="0" marR="0" rtl="0" algn="l">
              <a:lnSpc>
                <a:spcPct val="100000"/>
              </a:lnSpc>
              <a:spcBef>
                <a:spcPts val="300"/>
              </a:spcBef>
              <a:spcAft>
                <a:spcPts val="0"/>
              </a:spcAft>
              <a:buClr>
                <a:srgbClr val="000000"/>
              </a:buClr>
              <a:buSzPts val="1100"/>
              <a:buFont typeface="Arial"/>
              <a:buNone/>
            </a:pPr>
            <a:r>
              <a:rPr b="1" lang="en" sz="1100">
                <a:solidFill>
                  <a:srgbClr val="1E2D37"/>
                </a:solidFill>
              </a:rPr>
              <a:t>Total </a:t>
            </a:r>
            <a:r>
              <a:rPr lang="en" sz="1100">
                <a:solidFill>
                  <a:srgbClr val="1E2D37"/>
                </a:solidFill>
              </a:rPr>
              <a:t>Credit Hour Goal = 71,357</a:t>
            </a:r>
            <a:endParaRPr sz="1100">
              <a:solidFill>
                <a:srgbClr val="1E2D37"/>
              </a:solidFill>
            </a:endParaRPr>
          </a:p>
          <a:p>
            <a:pPr indent="0" lvl="0" marL="0" marR="0" rtl="0" algn="l">
              <a:lnSpc>
                <a:spcPct val="100000"/>
              </a:lnSpc>
              <a:spcBef>
                <a:spcPts val="300"/>
              </a:spcBef>
              <a:spcAft>
                <a:spcPts val="0"/>
              </a:spcAft>
              <a:buClr>
                <a:srgbClr val="000000"/>
              </a:buClr>
              <a:buSzPts val="1100"/>
              <a:buFont typeface="Arial"/>
              <a:buNone/>
            </a:pPr>
            <a:r>
              <a:t/>
            </a:r>
            <a:endParaRPr sz="1100">
              <a:solidFill>
                <a:srgbClr val="1E2D37"/>
              </a:solidFill>
            </a:endParaRPr>
          </a:p>
        </p:txBody>
      </p:sp>
      <p:sp>
        <p:nvSpPr>
          <p:cNvPr id="364" name="Google Shape;364;p51"/>
          <p:cNvSpPr txBox="1"/>
          <p:nvPr/>
        </p:nvSpPr>
        <p:spPr>
          <a:xfrm>
            <a:off x="457200" y="4553712"/>
            <a:ext cx="8229600" cy="27432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0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51"/>
          <p:cNvSpPr/>
          <p:nvPr/>
        </p:nvSpPr>
        <p:spPr>
          <a:xfrm>
            <a:off x="427475" y="3737175"/>
            <a:ext cx="8341500" cy="950400"/>
          </a:xfrm>
          <a:prstGeom prst="roundRect">
            <a:avLst>
              <a:gd fmla="val 4000" name="adj"/>
            </a:avLst>
          </a:prstGeom>
          <a:solidFill>
            <a:srgbClr val="EDF3F6"/>
          </a:solidFill>
          <a:ln>
            <a:noFill/>
          </a:ln>
          <a:effectLst>
            <a:outerShdw blurRad="90000" rotWithShape="0" dir="5400000" dist="25000">
              <a:srgbClr val="000000">
                <a:alpha val="14120"/>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51"/>
          <p:cNvSpPr txBox="1"/>
          <p:nvPr/>
        </p:nvSpPr>
        <p:spPr>
          <a:xfrm>
            <a:off x="532950" y="3765275"/>
            <a:ext cx="8417400" cy="922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400"/>
              <a:buFont typeface="Arial"/>
              <a:buNone/>
            </a:pPr>
            <a:r>
              <a:rPr b="1" lang="en">
                <a:solidFill>
                  <a:srgbClr val="00708E"/>
                </a:solidFill>
              </a:rPr>
              <a:t>Charge to Academic Program Coordinators: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450"/>
              </a:spcBef>
              <a:spcAft>
                <a:spcPts val="0"/>
              </a:spcAft>
              <a:buClr>
                <a:srgbClr val="000000"/>
              </a:buClr>
              <a:buSzPts val="1100"/>
              <a:buFont typeface="Arial"/>
              <a:buNone/>
            </a:pPr>
            <a:r>
              <a:rPr lang="en" sz="1100"/>
              <a:t>Each academic program will report on departmental student success outcomes and alignment with UMA’s Strategic Plan and key initiatives.  </a:t>
            </a:r>
            <a:r>
              <a:rPr lang="en" sz="1100">
                <a:solidFill>
                  <a:schemeClr val="dk1"/>
                </a:solidFill>
              </a:rPr>
              <a:t>Programs will identify resources needed to strengthen alignment, articulate their strengths and future direction of the program. Final reports are due to the Academic Deans by the end of March 2027. </a:t>
            </a:r>
            <a:endParaRPr i="0" sz="1100" u="none" cap="none" strike="noStrike">
              <a:solidFill>
                <a:srgbClr val="000000"/>
              </a:solidFill>
            </a:endParaRPr>
          </a:p>
        </p:txBody>
      </p:sp>
      <p:pic>
        <p:nvPicPr>
          <p:cNvPr id="367" name="Google Shape;367;p51"/>
          <p:cNvPicPr preferRelativeResize="0"/>
          <p:nvPr/>
        </p:nvPicPr>
        <p:blipFill>
          <a:blip r:embed="rId3">
            <a:alphaModFix/>
          </a:blip>
          <a:stretch>
            <a:fillRect/>
          </a:stretch>
        </p:blipFill>
        <p:spPr>
          <a:xfrm>
            <a:off x="8202848" y="4745900"/>
            <a:ext cx="835402" cy="301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1" name="Shape 371"/>
        <p:cNvGrpSpPr/>
        <p:nvPr/>
      </p:nvGrpSpPr>
      <p:grpSpPr>
        <a:xfrm>
          <a:off x="0" y="0"/>
          <a:ext cx="0" cy="0"/>
          <a:chOff x="0" y="0"/>
          <a:chExt cx="0" cy="0"/>
        </a:xfrm>
      </p:grpSpPr>
      <p:sp>
        <p:nvSpPr>
          <p:cNvPr id="372" name="Google Shape;372;p52"/>
          <p:cNvSpPr txBox="1"/>
          <p:nvPr/>
        </p:nvSpPr>
        <p:spPr>
          <a:xfrm>
            <a:off x="2767520" y="415325"/>
            <a:ext cx="4972200" cy="3924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Clr>
                <a:srgbClr val="000000"/>
              </a:buClr>
              <a:buSzPts val="2100"/>
              <a:buFont typeface="Arial"/>
              <a:buNone/>
            </a:pPr>
            <a:r>
              <a:rPr b="1" i="0" lang="en" sz="2100" u="none" cap="none" strike="noStrike">
                <a:solidFill>
                  <a:schemeClr val="lt1"/>
                </a:solidFill>
                <a:latin typeface="Arial"/>
                <a:ea typeface="Arial"/>
                <a:cs typeface="Arial"/>
                <a:sym typeface="Arial"/>
              </a:rPr>
              <a:t>UMA’s Strategic Mission </a:t>
            </a:r>
            <a:endParaRPr b="1" i="0" sz="2100" u="none" cap="none" strike="noStrike">
              <a:solidFill>
                <a:schemeClr val="lt1"/>
              </a:solidFill>
              <a:latin typeface="Arial"/>
              <a:ea typeface="Arial"/>
              <a:cs typeface="Arial"/>
              <a:sym typeface="Arial"/>
            </a:endParaRPr>
          </a:p>
        </p:txBody>
      </p:sp>
      <p:pic>
        <p:nvPicPr>
          <p:cNvPr id="373" name="Google Shape;373;p52" title="UMAi-final logo.jpg"/>
          <p:cNvPicPr preferRelativeResize="0"/>
          <p:nvPr/>
        </p:nvPicPr>
        <p:blipFill rotWithShape="1">
          <a:blip r:embed="rId3">
            <a:alphaModFix/>
          </a:blip>
          <a:srcRect b="27538" l="0" r="0" t="29415"/>
          <a:stretch/>
        </p:blipFill>
        <p:spPr>
          <a:xfrm>
            <a:off x="7245975" y="4525550"/>
            <a:ext cx="1823974" cy="565225"/>
          </a:xfrm>
          <a:prstGeom prst="rect">
            <a:avLst/>
          </a:prstGeom>
          <a:noFill/>
          <a:ln>
            <a:noFill/>
          </a:ln>
        </p:spPr>
      </p:pic>
      <p:pic>
        <p:nvPicPr>
          <p:cNvPr id="374" name="Google Shape;374;p52"/>
          <p:cNvPicPr preferRelativeResize="0"/>
          <p:nvPr/>
        </p:nvPicPr>
        <p:blipFill rotWithShape="1">
          <a:blip r:embed="rId4">
            <a:alphaModFix/>
          </a:blip>
          <a:srcRect b="0" l="0" r="0" t="0"/>
          <a:stretch/>
        </p:blipFill>
        <p:spPr>
          <a:xfrm>
            <a:off x="596775" y="75375"/>
            <a:ext cx="6947726" cy="4838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8" name="Shape 378"/>
        <p:cNvGrpSpPr/>
        <p:nvPr/>
      </p:nvGrpSpPr>
      <p:grpSpPr>
        <a:xfrm>
          <a:off x="0" y="0"/>
          <a:ext cx="0" cy="0"/>
          <a:chOff x="0" y="0"/>
          <a:chExt cx="0" cy="0"/>
        </a:xfrm>
      </p:grpSpPr>
      <p:sp>
        <p:nvSpPr>
          <p:cNvPr id="379" name="Google Shape;379;p53"/>
          <p:cNvSpPr txBox="1"/>
          <p:nvPr/>
        </p:nvSpPr>
        <p:spPr>
          <a:xfrm>
            <a:off x="4575" y="475468"/>
            <a:ext cx="91440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8A8A8A"/>
                </a:solidFill>
                <a:latin typeface="Calibri"/>
                <a:ea typeface="Calibri"/>
                <a:cs typeface="Calibri"/>
                <a:sym typeface="Calibri"/>
              </a:rPr>
              <a:t>UMA INNOVATION INITIATIVE</a:t>
            </a:r>
            <a:endParaRPr b="0" i="0" sz="1100" u="none" cap="none" strike="noStrike">
              <a:solidFill>
                <a:srgbClr val="000000"/>
              </a:solidFill>
              <a:latin typeface="Arial"/>
              <a:ea typeface="Arial"/>
              <a:cs typeface="Arial"/>
              <a:sym typeface="Arial"/>
            </a:endParaRPr>
          </a:p>
        </p:txBody>
      </p:sp>
      <p:sp>
        <p:nvSpPr>
          <p:cNvPr id="380" name="Google Shape;380;p53"/>
          <p:cNvSpPr txBox="1"/>
          <p:nvPr/>
        </p:nvSpPr>
        <p:spPr>
          <a:xfrm>
            <a:off x="3509360" y="109775"/>
            <a:ext cx="2697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38761D"/>
                </a:solidFill>
                <a:latin typeface="Cambria"/>
                <a:ea typeface="Cambria"/>
                <a:cs typeface="Cambria"/>
                <a:sym typeface="Cambria"/>
              </a:rPr>
              <a:t>Steps UMA Has Taken</a:t>
            </a:r>
            <a:endParaRPr b="0" i="0" sz="1600" u="none" cap="none" strike="noStrike">
              <a:solidFill>
                <a:srgbClr val="000000"/>
              </a:solidFill>
              <a:latin typeface="Arial"/>
              <a:ea typeface="Arial"/>
              <a:cs typeface="Arial"/>
              <a:sym typeface="Arial"/>
            </a:endParaRPr>
          </a:p>
        </p:txBody>
      </p:sp>
      <p:sp>
        <p:nvSpPr>
          <p:cNvPr id="381" name="Google Shape;381;p53"/>
          <p:cNvSpPr/>
          <p:nvPr/>
        </p:nvSpPr>
        <p:spPr>
          <a:xfrm>
            <a:off x="365760" y="724613"/>
            <a:ext cx="2697600" cy="737100"/>
          </a:xfrm>
          <a:prstGeom prst="roundRect">
            <a:avLst>
              <a:gd fmla="val 9922" name="adj"/>
            </a:avLst>
          </a:prstGeom>
          <a:solidFill>
            <a:srgbClr val="D9EAD3"/>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53"/>
          <p:cNvSpPr txBox="1"/>
          <p:nvPr/>
        </p:nvSpPr>
        <p:spPr>
          <a:xfrm>
            <a:off x="578720" y="724675"/>
            <a:ext cx="2423100" cy="73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Landmark College Conference participation</a:t>
            </a:r>
            <a:endParaRPr b="0" i="0" sz="1150" u="none" cap="none" strike="noStrike">
              <a:solidFill>
                <a:srgbClr val="000000"/>
              </a:solidFill>
              <a:latin typeface="Arial"/>
              <a:ea typeface="Arial"/>
              <a:cs typeface="Arial"/>
              <a:sym typeface="Arial"/>
            </a:endParaRPr>
          </a:p>
        </p:txBody>
      </p:sp>
      <p:sp>
        <p:nvSpPr>
          <p:cNvPr id="383" name="Google Shape;383;p53"/>
          <p:cNvSpPr/>
          <p:nvPr/>
        </p:nvSpPr>
        <p:spPr>
          <a:xfrm>
            <a:off x="365760" y="1524288"/>
            <a:ext cx="2697600" cy="737100"/>
          </a:xfrm>
          <a:prstGeom prst="roundRect">
            <a:avLst>
              <a:gd fmla="val 9922" name="adj"/>
            </a:avLst>
          </a:prstGeom>
          <a:solidFill>
            <a:srgbClr val="D9EAD3"/>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53"/>
          <p:cNvSpPr txBox="1"/>
          <p:nvPr/>
        </p:nvSpPr>
        <p:spPr>
          <a:xfrm>
            <a:off x="578725" y="1592075"/>
            <a:ext cx="2282400" cy="73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Faculty Community of Practice cohorts</a:t>
            </a:r>
            <a:endParaRPr b="0" i="0" sz="1150" u="none" cap="none" strike="noStrike">
              <a:solidFill>
                <a:srgbClr val="000000"/>
              </a:solidFill>
              <a:latin typeface="Arial"/>
              <a:ea typeface="Arial"/>
              <a:cs typeface="Arial"/>
              <a:sym typeface="Arial"/>
            </a:endParaRPr>
          </a:p>
        </p:txBody>
      </p:sp>
      <p:sp>
        <p:nvSpPr>
          <p:cNvPr id="385" name="Google Shape;385;p53"/>
          <p:cNvSpPr/>
          <p:nvPr/>
        </p:nvSpPr>
        <p:spPr>
          <a:xfrm>
            <a:off x="5952810" y="854963"/>
            <a:ext cx="2697600" cy="737100"/>
          </a:xfrm>
          <a:prstGeom prst="roundRect">
            <a:avLst>
              <a:gd fmla="val 9922" name="adj"/>
            </a:avLst>
          </a:prstGeom>
          <a:solidFill>
            <a:srgbClr val="D9EAD3"/>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53"/>
          <p:cNvSpPr txBox="1"/>
          <p:nvPr/>
        </p:nvSpPr>
        <p:spPr>
          <a:xfrm>
            <a:off x="6089970" y="854963"/>
            <a:ext cx="2423100" cy="73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Staff professional development on neurodiversity</a:t>
            </a:r>
            <a:endParaRPr b="0" i="0" sz="1150" u="none" cap="none" strike="noStrike">
              <a:solidFill>
                <a:srgbClr val="000000"/>
              </a:solidFill>
              <a:latin typeface="Arial"/>
              <a:ea typeface="Arial"/>
              <a:cs typeface="Arial"/>
              <a:sym typeface="Arial"/>
            </a:endParaRPr>
          </a:p>
        </p:txBody>
      </p:sp>
      <p:sp>
        <p:nvSpPr>
          <p:cNvPr id="387" name="Google Shape;387;p53"/>
          <p:cNvSpPr/>
          <p:nvPr/>
        </p:nvSpPr>
        <p:spPr>
          <a:xfrm>
            <a:off x="5952810" y="1697375"/>
            <a:ext cx="2697600" cy="737100"/>
          </a:xfrm>
          <a:prstGeom prst="roundRect">
            <a:avLst>
              <a:gd fmla="val 9922" name="adj"/>
            </a:avLst>
          </a:prstGeom>
          <a:solidFill>
            <a:srgbClr val="D9EAD3"/>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53"/>
          <p:cNvSpPr txBox="1"/>
          <p:nvPr/>
        </p:nvSpPr>
        <p:spPr>
          <a:xfrm>
            <a:off x="6089975" y="1697375"/>
            <a:ext cx="2307600" cy="73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PEP Neurodiversity survey and grant funding</a:t>
            </a:r>
            <a:endParaRPr b="0" i="0" sz="1150" u="none" cap="none" strike="noStrike">
              <a:solidFill>
                <a:srgbClr val="000000"/>
              </a:solidFill>
              <a:latin typeface="Arial"/>
              <a:ea typeface="Arial"/>
              <a:cs typeface="Arial"/>
              <a:sym typeface="Arial"/>
            </a:endParaRPr>
          </a:p>
        </p:txBody>
      </p:sp>
      <p:sp>
        <p:nvSpPr>
          <p:cNvPr id="389" name="Google Shape;389;p53"/>
          <p:cNvSpPr/>
          <p:nvPr/>
        </p:nvSpPr>
        <p:spPr>
          <a:xfrm>
            <a:off x="3204975" y="724673"/>
            <a:ext cx="2606100" cy="1692300"/>
          </a:xfrm>
          <a:prstGeom prst="ellipse">
            <a:avLst/>
          </a:prstGeom>
          <a:solidFill>
            <a:srgbClr val="6AA84F"/>
          </a:solidFill>
          <a:ln>
            <a:noFill/>
          </a:ln>
          <a:effectLst>
            <a:outerShdw blurRad="101600" rotWithShape="0" algn="bl" dir="5400000" dist="38100">
              <a:srgbClr val="555555">
                <a:alpha val="3490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mage.png" id="390" name="Google Shape;390;p53"/>
          <p:cNvPicPr preferRelativeResize="0"/>
          <p:nvPr/>
        </p:nvPicPr>
        <p:blipFill rotWithShape="1">
          <a:blip r:embed="rId3">
            <a:alphaModFix/>
          </a:blip>
          <a:srcRect b="0" l="0" r="0" t="0"/>
          <a:stretch/>
        </p:blipFill>
        <p:spPr>
          <a:xfrm>
            <a:off x="4224533" y="866368"/>
            <a:ext cx="566928" cy="566928"/>
          </a:xfrm>
          <a:prstGeom prst="rect">
            <a:avLst/>
          </a:prstGeom>
          <a:noFill/>
          <a:ln>
            <a:noFill/>
          </a:ln>
        </p:spPr>
      </p:pic>
      <p:sp>
        <p:nvSpPr>
          <p:cNvPr id="391" name="Google Shape;391;p53"/>
          <p:cNvSpPr txBox="1"/>
          <p:nvPr/>
        </p:nvSpPr>
        <p:spPr>
          <a:xfrm>
            <a:off x="3410725" y="1550005"/>
            <a:ext cx="2331600" cy="685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Cambria"/>
                <a:ea typeface="Cambria"/>
                <a:cs typeface="Cambria"/>
                <a:sym typeface="Cambria"/>
              </a:rPr>
              <a:t>Neurodiversity</a:t>
            </a:r>
            <a:endParaRPr b="0" i="0" sz="1800" u="none" cap="none" strike="noStrike">
              <a:solidFill>
                <a:srgbClr val="000000"/>
              </a:solidFill>
              <a:latin typeface="Arial"/>
              <a:ea typeface="Arial"/>
              <a:cs typeface="Arial"/>
              <a:sym typeface="Arial"/>
            </a:endParaRPr>
          </a:p>
        </p:txBody>
      </p:sp>
      <p:sp>
        <p:nvSpPr>
          <p:cNvPr id="392" name="Google Shape;392;p53"/>
          <p:cNvSpPr txBox="1"/>
          <p:nvPr/>
        </p:nvSpPr>
        <p:spPr>
          <a:xfrm>
            <a:off x="1875275" y="4713775"/>
            <a:ext cx="5188200" cy="365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050"/>
              <a:buFont typeface="Arial"/>
              <a:buNone/>
            </a:pPr>
            <a:r>
              <a:rPr b="0" i="1" lang="en" sz="1050" u="none" cap="none" strike="noStrike">
                <a:solidFill>
                  <a:srgbClr val="555555"/>
                </a:solidFill>
                <a:latin typeface="Calibri"/>
                <a:ea typeface="Calibri"/>
                <a:cs typeface="Calibri"/>
                <a:sym typeface="Calibri"/>
              </a:rPr>
              <a:t>Creating inclusive, accessible learning environments that empower every learner.</a:t>
            </a:r>
            <a:endParaRPr b="0" i="0" sz="1050" u="none" cap="none" strike="noStrike">
              <a:solidFill>
                <a:srgbClr val="000000"/>
              </a:solidFill>
              <a:latin typeface="Arial"/>
              <a:ea typeface="Arial"/>
              <a:cs typeface="Arial"/>
              <a:sym typeface="Arial"/>
            </a:endParaRPr>
          </a:p>
        </p:txBody>
      </p:sp>
      <p:sp>
        <p:nvSpPr>
          <p:cNvPr id="393" name="Google Shape;393;p53"/>
          <p:cNvSpPr txBox="1"/>
          <p:nvPr/>
        </p:nvSpPr>
        <p:spPr>
          <a:xfrm>
            <a:off x="3227767" y="2490625"/>
            <a:ext cx="2697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38761D"/>
                </a:solidFill>
                <a:latin typeface="Cambria"/>
                <a:ea typeface="Cambria"/>
                <a:cs typeface="Cambria"/>
                <a:sym typeface="Cambria"/>
              </a:rPr>
              <a:t>Strategic Plan Alignment</a:t>
            </a:r>
            <a:endParaRPr b="0" i="0" sz="1600" u="none" cap="none" strike="noStrike">
              <a:solidFill>
                <a:srgbClr val="000000"/>
              </a:solidFill>
              <a:latin typeface="Arial"/>
              <a:ea typeface="Arial"/>
              <a:cs typeface="Arial"/>
              <a:sym typeface="Arial"/>
            </a:endParaRPr>
          </a:p>
        </p:txBody>
      </p:sp>
      <p:pic>
        <p:nvPicPr>
          <p:cNvPr id="394" name="Google Shape;394;p53"/>
          <p:cNvPicPr preferRelativeResize="0"/>
          <p:nvPr/>
        </p:nvPicPr>
        <p:blipFill rotWithShape="1">
          <a:blip r:embed="rId4">
            <a:alphaModFix/>
          </a:blip>
          <a:srcRect b="0" l="0" r="0" t="0"/>
          <a:stretch/>
        </p:blipFill>
        <p:spPr>
          <a:xfrm>
            <a:off x="4575" y="2929968"/>
            <a:ext cx="9144000" cy="1801314"/>
          </a:xfrm>
          <a:prstGeom prst="rect">
            <a:avLst/>
          </a:prstGeom>
          <a:noFill/>
          <a:ln>
            <a:noFill/>
          </a:ln>
        </p:spPr>
      </p:pic>
      <p:pic>
        <p:nvPicPr>
          <p:cNvPr id="395" name="Google Shape;395;p53"/>
          <p:cNvPicPr preferRelativeResize="0"/>
          <p:nvPr/>
        </p:nvPicPr>
        <p:blipFill>
          <a:blip r:embed="rId5">
            <a:alphaModFix/>
          </a:blip>
          <a:stretch>
            <a:fillRect/>
          </a:stretch>
        </p:blipFill>
        <p:spPr>
          <a:xfrm>
            <a:off x="7890323" y="4777700"/>
            <a:ext cx="835402" cy="3017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99" name="Shape 399"/>
        <p:cNvGrpSpPr/>
        <p:nvPr/>
      </p:nvGrpSpPr>
      <p:grpSpPr>
        <a:xfrm>
          <a:off x="0" y="0"/>
          <a:ext cx="0" cy="0"/>
          <a:chOff x="0" y="0"/>
          <a:chExt cx="0" cy="0"/>
        </a:xfrm>
      </p:grpSpPr>
      <p:sp>
        <p:nvSpPr>
          <p:cNvPr id="400" name="Google Shape;400;p54"/>
          <p:cNvSpPr txBox="1"/>
          <p:nvPr/>
        </p:nvSpPr>
        <p:spPr>
          <a:xfrm>
            <a:off x="4575" y="623468"/>
            <a:ext cx="91440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8A8A8A"/>
                </a:solidFill>
                <a:latin typeface="Calibri"/>
                <a:ea typeface="Calibri"/>
                <a:cs typeface="Calibri"/>
                <a:sym typeface="Calibri"/>
              </a:rPr>
              <a:t>UMA INNOVATION INITIATIVE</a:t>
            </a:r>
            <a:endParaRPr b="0" i="0" sz="1100" u="none" cap="none" strike="noStrike">
              <a:solidFill>
                <a:srgbClr val="000000"/>
              </a:solidFill>
              <a:latin typeface="Arial"/>
              <a:ea typeface="Arial"/>
              <a:cs typeface="Arial"/>
              <a:sym typeface="Arial"/>
            </a:endParaRPr>
          </a:p>
        </p:txBody>
      </p:sp>
      <p:sp>
        <p:nvSpPr>
          <p:cNvPr id="401" name="Google Shape;401;p54"/>
          <p:cNvSpPr txBox="1"/>
          <p:nvPr/>
        </p:nvSpPr>
        <p:spPr>
          <a:xfrm>
            <a:off x="3529485" y="257775"/>
            <a:ext cx="2697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351C75"/>
                </a:solidFill>
                <a:latin typeface="Cambria"/>
                <a:ea typeface="Cambria"/>
                <a:cs typeface="Cambria"/>
                <a:sym typeface="Cambria"/>
              </a:rPr>
              <a:t>Steps UMA Has Taken</a:t>
            </a:r>
            <a:endParaRPr b="0" i="0" sz="1600" u="none" cap="none" strike="noStrike">
              <a:solidFill>
                <a:srgbClr val="000000"/>
              </a:solidFill>
              <a:latin typeface="Arial"/>
              <a:ea typeface="Arial"/>
              <a:cs typeface="Arial"/>
              <a:sym typeface="Arial"/>
            </a:endParaRPr>
          </a:p>
        </p:txBody>
      </p:sp>
      <p:sp>
        <p:nvSpPr>
          <p:cNvPr id="402" name="Google Shape;402;p54"/>
          <p:cNvSpPr/>
          <p:nvPr/>
        </p:nvSpPr>
        <p:spPr>
          <a:xfrm>
            <a:off x="448760" y="742350"/>
            <a:ext cx="2697600" cy="571500"/>
          </a:xfrm>
          <a:prstGeom prst="roundRect">
            <a:avLst>
              <a:gd fmla="val 12800" name="adj"/>
            </a:avLst>
          </a:prstGeom>
          <a:solidFill>
            <a:srgbClr val="B4A7D6"/>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54"/>
          <p:cNvSpPr txBox="1"/>
          <p:nvPr/>
        </p:nvSpPr>
        <p:spPr>
          <a:xfrm>
            <a:off x="503045" y="742350"/>
            <a:ext cx="24231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Gaussian Splat and Matterport capture efforts</a:t>
            </a:r>
            <a:endParaRPr b="0" i="0" sz="1150" u="none" cap="none" strike="noStrike">
              <a:solidFill>
                <a:srgbClr val="000000"/>
              </a:solidFill>
              <a:latin typeface="Arial"/>
              <a:ea typeface="Arial"/>
              <a:cs typeface="Arial"/>
              <a:sym typeface="Arial"/>
            </a:endParaRPr>
          </a:p>
        </p:txBody>
      </p:sp>
      <p:sp>
        <p:nvSpPr>
          <p:cNvPr id="404" name="Google Shape;404;p54"/>
          <p:cNvSpPr/>
          <p:nvPr/>
        </p:nvSpPr>
        <p:spPr>
          <a:xfrm>
            <a:off x="6018110" y="742355"/>
            <a:ext cx="2697600" cy="571500"/>
          </a:xfrm>
          <a:prstGeom prst="roundRect">
            <a:avLst>
              <a:gd fmla="val 12800" name="adj"/>
            </a:avLst>
          </a:prstGeom>
          <a:solidFill>
            <a:srgbClr val="B4A7D6"/>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54"/>
          <p:cNvSpPr txBox="1"/>
          <p:nvPr/>
        </p:nvSpPr>
        <p:spPr>
          <a:xfrm>
            <a:off x="6089900" y="742350"/>
            <a:ext cx="25605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Nursing immersion-room simulations</a:t>
            </a:r>
            <a:endParaRPr b="0" i="0" sz="1150" u="none" cap="none" strike="noStrike">
              <a:solidFill>
                <a:srgbClr val="000000"/>
              </a:solidFill>
              <a:latin typeface="Arial"/>
              <a:ea typeface="Arial"/>
              <a:cs typeface="Arial"/>
              <a:sym typeface="Arial"/>
            </a:endParaRPr>
          </a:p>
        </p:txBody>
      </p:sp>
      <p:sp>
        <p:nvSpPr>
          <p:cNvPr id="406" name="Google Shape;406;p54"/>
          <p:cNvSpPr/>
          <p:nvPr/>
        </p:nvSpPr>
        <p:spPr>
          <a:xfrm>
            <a:off x="6006660" y="1356683"/>
            <a:ext cx="2697600" cy="571500"/>
          </a:xfrm>
          <a:prstGeom prst="roundRect">
            <a:avLst>
              <a:gd fmla="val 12800" name="adj"/>
            </a:avLst>
          </a:prstGeom>
          <a:solidFill>
            <a:srgbClr val="B4A7D6"/>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54"/>
          <p:cNvSpPr txBox="1"/>
          <p:nvPr/>
        </p:nvSpPr>
        <p:spPr>
          <a:xfrm>
            <a:off x="6089895" y="1278133"/>
            <a:ext cx="24231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Student projects in Unity, VR/AR, and computer gaming</a:t>
            </a:r>
            <a:endParaRPr b="0" i="0" sz="1150" u="none" cap="none" strike="noStrike">
              <a:solidFill>
                <a:srgbClr val="000000"/>
              </a:solidFill>
              <a:latin typeface="Arial"/>
              <a:ea typeface="Arial"/>
              <a:cs typeface="Arial"/>
              <a:sym typeface="Arial"/>
            </a:endParaRPr>
          </a:p>
        </p:txBody>
      </p:sp>
      <p:sp>
        <p:nvSpPr>
          <p:cNvPr id="408" name="Google Shape;408;p54"/>
          <p:cNvSpPr/>
          <p:nvPr/>
        </p:nvSpPr>
        <p:spPr>
          <a:xfrm>
            <a:off x="448810" y="1448923"/>
            <a:ext cx="2697600" cy="571500"/>
          </a:xfrm>
          <a:prstGeom prst="roundRect">
            <a:avLst>
              <a:gd fmla="val 12800" name="adj"/>
            </a:avLst>
          </a:prstGeom>
          <a:solidFill>
            <a:srgbClr val="B4A7D6"/>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54"/>
          <p:cNvSpPr txBox="1"/>
          <p:nvPr/>
        </p:nvSpPr>
        <p:spPr>
          <a:xfrm>
            <a:off x="503045" y="1448923"/>
            <a:ext cx="2423100" cy="57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Aviation VR simulation and AI debrief documentation</a:t>
            </a:r>
            <a:endParaRPr b="0" i="0" sz="1150" u="none" cap="none" strike="noStrike">
              <a:solidFill>
                <a:srgbClr val="000000"/>
              </a:solidFill>
              <a:latin typeface="Arial"/>
              <a:ea typeface="Arial"/>
              <a:cs typeface="Arial"/>
              <a:sym typeface="Arial"/>
            </a:endParaRPr>
          </a:p>
        </p:txBody>
      </p:sp>
      <p:sp>
        <p:nvSpPr>
          <p:cNvPr id="410" name="Google Shape;410;p54"/>
          <p:cNvSpPr/>
          <p:nvPr/>
        </p:nvSpPr>
        <p:spPr>
          <a:xfrm>
            <a:off x="3204975" y="897673"/>
            <a:ext cx="2606100" cy="1674000"/>
          </a:xfrm>
          <a:prstGeom prst="ellipse">
            <a:avLst/>
          </a:prstGeom>
          <a:solidFill>
            <a:srgbClr val="674EA7"/>
          </a:solidFill>
          <a:ln>
            <a:noFill/>
          </a:ln>
          <a:effectLst>
            <a:outerShdw blurRad="101600" rotWithShape="0" algn="bl" dir="5400000" dist="38100">
              <a:srgbClr val="555555">
                <a:alpha val="3490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mage.png" id="411" name="Google Shape;411;p54"/>
          <p:cNvPicPr preferRelativeResize="0"/>
          <p:nvPr/>
        </p:nvPicPr>
        <p:blipFill rotWithShape="1">
          <a:blip r:embed="rId3">
            <a:alphaModFix/>
          </a:blip>
          <a:srcRect b="0" l="0" r="0" t="0"/>
          <a:stretch/>
        </p:blipFill>
        <p:spPr>
          <a:xfrm>
            <a:off x="4152333" y="1053831"/>
            <a:ext cx="566928" cy="566928"/>
          </a:xfrm>
          <a:prstGeom prst="rect">
            <a:avLst/>
          </a:prstGeom>
          <a:noFill/>
          <a:ln>
            <a:noFill/>
          </a:ln>
        </p:spPr>
      </p:pic>
      <p:sp>
        <p:nvSpPr>
          <p:cNvPr id="412" name="Google Shape;412;p54"/>
          <p:cNvSpPr txBox="1"/>
          <p:nvPr/>
        </p:nvSpPr>
        <p:spPr>
          <a:xfrm>
            <a:off x="3410725" y="1620755"/>
            <a:ext cx="2331600" cy="685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Cambria"/>
                <a:ea typeface="Cambria"/>
                <a:cs typeface="Cambria"/>
                <a:sym typeface="Cambria"/>
              </a:rPr>
              <a:t>Extended Reality</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1" lang="en" sz="1300" u="none" cap="none" strike="noStrike">
                <a:solidFill>
                  <a:srgbClr val="FFFFFF"/>
                </a:solidFill>
                <a:latin typeface="Cambria"/>
                <a:ea typeface="Cambria"/>
                <a:cs typeface="Cambria"/>
                <a:sym typeface="Cambria"/>
              </a:rPr>
              <a:t>(XR / AR / VR)</a:t>
            </a:r>
            <a:endParaRPr b="0" i="0" sz="1800" u="none" cap="none" strike="noStrike">
              <a:solidFill>
                <a:srgbClr val="000000"/>
              </a:solidFill>
              <a:latin typeface="Arial"/>
              <a:ea typeface="Arial"/>
              <a:cs typeface="Arial"/>
              <a:sym typeface="Arial"/>
            </a:endParaRPr>
          </a:p>
        </p:txBody>
      </p:sp>
      <p:sp>
        <p:nvSpPr>
          <p:cNvPr id="413" name="Google Shape;413;p54"/>
          <p:cNvSpPr txBox="1"/>
          <p:nvPr/>
        </p:nvSpPr>
        <p:spPr>
          <a:xfrm>
            <a:off x="1803850" y="4869175"/>
            <a:ext cx="5688300" cy="274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050"/>
              <a:buFont typeface="Arial"/>
              <a:buNone/>
            </a:pPr>
            <a:r>
              <a:rPr b="0" i="1" lang="en" sz="1050" u="none" cap="none" strike="noStrike">
                <a:solidFill>
                  <a:srgbClr val="555555"/>
                </a:solidFill>
                <a:latin typeface="Calibri"/>
                <a:ea typeface="Calibri"/>
                <a:cs typeface="Calibri"/>
                <a:sym typeface="Calibri"/>
              </a:rPr>
              <a:t>Immersive technologies that enhance learning, engagement, and real-world application.</a:t>
            </a:r>
            <a:endParaRPr b="0" i="0" sz="1050" u="none" cap="none" strike="noStrike">
              <a:solidFill>
                <a:srgbClr val="000000"/>
              </a:solidFill>
              <a:latin typeface="Arial"/>
              <a:ea typeface="Arial"/>
              <a:cs typeface="Arial"/>
              <a:sym typeface="Arial"/>
            </a:endParaRPr>
          </a:p>
        </p:txBody>
      </p:sp>
      <p:sp>
        <p:nvSpPr>
          <p:cNvPr id="414" name="Google Shape;414;p54"/>
          <p:cNvSpPr txBox="1"/>
          <p:nvPr/>
        </p:nvSpPr>
        <p:spPr>
          <a:xfrm>
            <a:off x="3457754" y="2700575"/>
            <a:ext cx="2697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351C75"/>
                </a:solidFill>
                <a:latin typeface="Cambria"/>
                <a:ea typeface="Cambria"/>
                <a:cs typeface="Cambria"/>
                <a:sym typeface="Cambria"/>
              </a:rPr>
              <a:t>Strategic Plan Alignment</a:t>
            </a:r>
            <a:endParaRPr b="0" i="0" sz="1600" u="none" cap="none" strike="noStrike">
              <a:solidFill>
                <a:srgbClr val="000000"/>
              </a:solidFill>
              <a:latin typeface="Arial"/>
              <a:ea typeface="Arial"/>
              <a:cs typeface="Arial"/>
              <a:sym typeface="Arial"/>
            </a:endParaRPr>
          </a:p>
        </p:txBody>
      </p:sp>
      <p:pic>
        <p:nvPicPr>
          <p:cNvPr id="415" name="Google Shape;415;p54"/>
          <p:cNvPicPr preferRelativeResize="0"/>
          <p:nvPr/>
        </p:nvPicPr>
        <p:blipFill rotWithShape="1">
          <a:blip r:embed="rId4">
            <a:alphaModFix/>
          </a:blip>
          <a:srcRect b="0" l="0" r="0" t="0"/>
          <a:stretch/>
        </p:blipFill>
        <p:spPr>
          <a:xfrm>
            <a:off x="0" y="3029618"/>
            <a:ext cx="9143998" cy="1704064"/>
          </a:xfrm>
          <a:prstGeom prst="rect">
            <a:avLst/>
          </a:prstGeom>
          <a:noFill/>
          <a:ln>
            <a:noFill/>
          </a:ln>
        </p:spPr>
      </p:pic>
      <p:grpSp>
        <p:nvGrpSpPr>
          <p:cNvPr id="416" name="Google Shape;416;p54"/>
          <p:cNvGrpSpPr/>
          <p:nvPr/>
        </p:nvGrpSpPr>
        <p:grpSpPr>
          <a:xfrm>
            <a:off x="6006650" y="1906550"/>
            <a:ext cx="2697600" cy="737100"/>
            <a:chOff x="6006650" y="1906550"/>
            <a:chExt cx="2697600" cy="737100"/>
          </a:xfrm>
        </p:grpSpPr>
        <p:sp>
          <p:nvSpPr>
            <p:cNvPr id="417" name="Google Shape;417;p54"/>
            <p:cNvSpPr/>
            <p:nvPr/>
          </p:nvSpPr>
          <p:spPr>
            <a:xfrm>
              <a:off x="6006650" y="1989350"/>
              <a:ext cx="2697600" cy="571500"/>
            </a:xfrm>
            <a:prstGeom prst="roundRect">
              <a:avLst>
                <a:gd fmla="val 9922" name="adj"/>
              </a:avLst>
            </a:prstGeom>
            <a:solidFill>
              <a:srgbClr val="B4A7D6"/>
            </a:solidFill>
            <a:ln>
              <a:noFill/>
            </a:ln>
            <a:effectLst>
              <a:outerShdw blurRad="50800" rotWithShape="0" algn="bl" dir="5400000" dist="12700">
                <a:srgbClr val="888888">
                  <a:alpha val="251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8E7CC3"/>
                </a:solidFill>
                <a:latin typeface="Arial"/>
                <a:ea typeface="Arial"/>
                <a:cs typeface="Arial"/>
                <a:sym typeface="Arial"/>
              </a:endParaRPr>
            </a:p>
          </p:txBody>
        </p:sp>
        <p:sp>
          <p:nvSpPr>
            <p:cNvPr id="418" name="Google Shape;418;p54"/>
            <p:cNvSpPr txBox="1"/>
            <p:nvPr/>
          </p:nvSpPr>
          <p:spPr>
            <a:xfrm>
              <a:off x="6089895" y="1906550"/>
              <a:ext cx="2423100" cy="73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chemeClr val="dk1"/>
                  </a:solidFill>
                  <a:latin typeface="Calibri"/>
                  <a:ea typeface="Calibri"/>
                  <a:cs typeface="Calibri"/>
                  <a:sym typeface="Calibri"/>
                </a:rPr>
                <a:t>Davis AI</a:t>
              </a:r>
              <a:r>
                <a:rPr lang="en" sz="1150">
                  <a:solidFill>
                    <a:schemeClr val="dk1"/>
                  </a:solidFill>
                  <a:latin typeface="Calibri"/>
                  <a:ea typeface="Calibri"/>
                  <a:cs typeface="Calibri"/>
                  <a:sym typeface="Calibri"/>
                </a:rPr>
                <a:t>/</a:t>
              </a:r>
              <a:r>
                <a:rPr b="0" i="0" lang="en" sz="1150" u="none" cap="none" strike="noStrike">
                  <a:solidFill>
                    <a:schemeClr val="dk1"/>
                  </a:solidFill>
                  <a:latin typeface="Calibri"/>
                  <a:ea typeface="Calibri"/>
                  <a:cs typeface="Calibri"/>
                  <a:sym typeface="Calibri"/>
                </a:rPr>
                <a:t>VR Grant </a:t>
              </a:r>
              <a:r>
                <a:rPr lang="en" sz="1150">
                  <a:solidFill>
                    <a:schemeClr val="dk1"/>
                  </a:solidFill>
                  <a:latin typeface="Calibri"/>
                  <a:ea typeface="Calibri"/>
                  <a:cs typeface="Calibri"/>
                  <a:sym typeface="Calibri"/>
                </a:rPr>
                <a:t>VR Integration</a:t>
              </a:r>
              <a:endParaRPr b="0" i="0" sz="1150" u="none" cap="none" strike="noStrike">
                <a:solidFill>
                  <a:schemeClr val="dk1"/>
                </a:solidFill>
                <a:latin typeface="Arial"/>
                <a:ea typeface="Arial"/>
                <a:cs typeface="Arial"/>
                <a:sym typeface="Arial"/>
              </a:endParaRPr>
            </a:p>
          </p:txBody>
        </p:sp>
      </p:grpSp>
      <p:pic>
        <p:nvPicPr>
          <p:cNvPr id="419" name="Google Shape;419;p54"/>
          <p:cNvPicPr preferRelativeResize="0"/>
          <p:nvPr/>
        </p:nvPicPr>
        <p:blipFill>
          <a:blip r:embed="rId5">
            <a:alphaModFix/>
          </a:blip>
          <a:stretch>
            <a:fillRect/>
          </a:stretch>
        </p:blipFill>
        <p:spPr>
          <a:xfrm>
            <a:off x="7881398" y="4745900"/>
            <a:ext cx="835402" cy="301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3" name="Shape 423"/>
        <p:cNvGrpSpPr/>
        <p:nvPr/>
      </p:nvGrpSpPr>
      <p:grpSpPr>
        <a:xfrm>
          <a:off x="0" y="0"/>
          <a:ext cx="0" cy="0"/>
          <a:chOff x="0" y="0"/>
          <a:chExt cx="0" cy="0"/>
        </a:xfrm>
      </p:grpSpPr>
      <p:sp>
        <p:nvSpPr>
          <p:cNvPr id="424" name="Google Shape;424;p55"/>
          <p:cNvSpPr txBox="1"/>
          <p:nvPr/>
        </p:nvSpPr>
        <p:spPr>
          <a:xfrm>
            <a:off x="4575" y="590993"/>
            <a:ext cx="91440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8A8A8A"/>
                </a:solidFill>
                <a:latin typeface="Calibri"/>
                <a:ea typeface="Calibri"/>
                <a:cs typeface="Calibri"/>
                <a:sym typeface="Calibri"/>
              </a:rPr>
              <a:t>UMA INNOVATION INITIATIVE</a:t>
            </a:r>
            <a:endParaRPr b="0" i="0" sz="1100" u="none" cap="none" strike="noStrike">
              <a:solidFill>
                <a:srgbClr val="000000"/>
              </a:solidFill>
              <a:latin typeface="Arial"/>
              <a:ea typeface="Arial"/>
              <a:cs typeface="Arial"/>
              <a:sym typeface="Arial"/>
            </a:endParaRPr>
          </a:p>
        </p:txBody>
      </p:sp>
      <p:sp>
        <p:nvSpPr>
          <p:cNvPr id="425" name="Google Shape;425;p55"/>
          <p:cNvSpPr txBox="1"/>
          <p:nvPr/>
        </p:nvSpPr>
        <p:spPr>
          <a:xfrm>
            <a:off x="3688885" y="225300"/>
            <a:ext cx="2697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B5394"/>
                </a:solidFill>
                <a:latin typeface="Cambria"/>
                <a:ea typeface="Cambria"/>
                <a:cs typeface="Cambria"/>
                <a:sym typeface="Cambria"/>
              </a:rPr>
              <a:t>Steps UMA Has Taken</a:t>
            </a:r>
            <a:endParaRPr b="0" i="0" sz="1600" u="none" cap="none" strike="noStrike">
              <a:solidFill>
                <a:srgbClr val="000000"/>
              </a:solidFill>
              <a:latin typeface="Arial"/>
              <a:ea typeface="Arial"/>
              <a:cs typeface="Arial"/>
              <a:sym typeface="Arial"/>
            </a:endParaRPr>
          </a:p>
        </p:txBody>
      </p:sp>
      <p:sp>
        <p:nvSpPr>
          <p:cNvPr id="426" name="Google Shape;426;p55"/>
          <p:cNvSpPr/>
          <p:nvPr/>
        </p:nvSpPr>
        <p:spPr>
          <a:xfrm>
            <a:off x="507385" y="534050"/>
            <a:ext cx="2697600" cy="1013400"/>
          </a:xfrm>
          <a:prstGeom prst="roundRect">
            <a:avLst>
              <a:gd fmla="val 7218" name="adj"/>
            </a:avLst>
          </a:prstGeom>
          <a:solidFill>
            <a:srgbClr val="9FC5E8"/>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55"/>
          <p:cNvSpPr txBox="1"/>
          <p:nvPr/>
        </p:nvSpPr>
        <p:spPr>
          <a:xfrm>
            <a:off x="761325" y="592900"/>
            <a:ext cx="2211600" cy="1013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EdSights AI chatbot and early-alert   analytics</a:t>
            </a:r>
            <a:endParaRPr b="0" i="0" sz="1150" u="none" cap="none" strike="noStrike">
              <a:solidFill>
                <a:srgbClr val="000000"/>
              </a:solidFill>
              <a:latin typeface="Arial"/>
              <a:ea typeface="Arial"/>
              <a:cs typeface="Arial"/>
              <a:sym typeface="Arial"/>
            </a:endParaRPr>
          </a:p>
        </p:txBody>
      </p:sp>
      <p:sp>
        <p:nvSpPr>
          <p:cNvPr id="428" name="Google Shape;428;p55"/>
          <p:cNvSpPr/>
          <p:nvPr/>
        </p:nvSpPr>
        <p:spPr>
          <a:xfrm>
            <a:off x="5810885" y="980525"/>
            <a:ext cx="2697600" cy="1013400"/>
          </a:xfrm>
          <a:prstGeom prst="roundRect">
            <a:avLst>
              <a:gd fmla="val 7218" name="adj"/>
            </a:avLst>
          </a:prstGeom>
          <a:solidFill>
            <a:srgbClr val="9FC5E8"/>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9" name="Google Shape;429;p55"/>
          <p:cNvSpPr txBox="1"/>
          <p:nvPr/>
        </p:nvSpPr>
        <p:spPr>
          <a:xfrm>
            <a:off x="6042995" y="980525"/>
            <a:ext cx="2423100" cy="1013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EAB </a:t>
            </a:r>
            <a:r>
              <a:rPr b="0" i="0" lang="en" sz="1150" u="none" cap="none" strike="noStrike">
                <a:solidFill>
                  <a:srgbClr val="1A1A1A"/>
                </a:solidFill>
                <a:latin typeface="Calibri"/>
                <a:ea typeface="Calibri"/>
                <a:cs typeface="Calibri"/>
                <a:sym typeface="Calibri"/>
              </a:rPr>
              <a:t>Navigate360</a:t>
            </a:r>
            <a:r>
              <a:rPr b="0" i="0" lang="en" sz="1150" u="none" cap="none" strike="noStrike">
                <a:solidFill>
                  <a:srgbClr val="1A1A1A"/>
                </a:solidFill>
                <a:latin typeface="Calibri"/>
                <a:ea typeface="Calibri"/>
                <a:cs typeface="Calibri"/>
                <a:sym typeface="Calibri"/>
              </a:rPr>
              <a:t> advising and tracking platform</a:t>
            </a:r>
            <a:endParaRPr b="0" i="0" sz="1150" u="none" cap="none" strike="noStrike">
              <a:solidFill>
                <a:srgbClr val="000000"/>
              </a:solidFill>
              <a:latin typeface="Arial"/>
              <a:ea typeface="Arial"/>
              <a:cs typeface="Arial"/>
              <a:sym typeface="Arial"/>
            </a:endParaRPr>
          </a:p>
        </p:txBody>
      </p:sp>
      <p:sp>
        <p:nvSpPr>
          <p:cNvPr id="430" name="Google Shape;430;p55"/>
          <p:cNvSpPr/>
          <p:nvPr/>
        </p:nvSpPr>
        <p:spPr>
          <a:xfrm>
            <a:off x="507385" y="1558350"/>
            <a:ext cx="2697600" cy="1013400"/>
          </a:xfrm>
          <a:prstGeom prst="roundRect">
            <a:avLst>
              <a:gd fmla="val 7218" name="adj"/>
            </a:avLst>
          </a:prstGeom>
          <a:solidFill>
            <a:srgbClr val="9FC5E8"/>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55"/>
          <p:cNvSpPr txBox="1"/>
          <p:nvPr/>
        </p:nvSpPr>
        <p:spPr>
          <a:xfrm>
            <a:off x="761325" y="1693200"/>
            <a:ext cx="2189700" cy="743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rgbClr val="1A1A1A"/>
                </a:solidFill>
                <a:latin typeface="Calibri"/>
                <a:ea typeface="Calibri"/>
                <a:cs typeface="Calibri"/>
                <a:sym typeface="Calibri"/>
              </a:rPr>
              <a:t>Transfer evaluation process improvements</a:t>
            </a:r>
            <a:endParaRPr b="0" i="0" sz="1150" u="none" cap="none" strike="noStrike">
              <a:solidFill>
                <a:srgbClr val="000000"/>
              </a:solidFill>
              <a:latin typeface="Arial"/>
              <a:ea typeface="Arial"/>
              <a:cs typeface="Arial"/>
              <a:sym typeface="Arial"/>
            </a:endParaRPr>
          </a:p>
        </p:txBody>
      </p:sp>
      <p:sp>
        <p:nvSpPr>
          <p:cNvPr id="432" name="Google Shape;432;p55"/>
          <p:cNvSpPr/>
          <p:nvPr/>
        </p:nvSpPr>
        <p:spPr>
          <a:xfrm>
            <a:off x="3365024" y="872848"/>
            <a:ext cx="2423100" cy="1546500"/>
          </a:xfrm>
          <a:prstGeom prst="ellipse">
            <a:avLst/>
          </a:prstGeom>
          <a:solidFill>
            <a:srgbClr val="3C78D8"/>
          </a:solidFill>
          <a:ln>
            <a:noFill/>
          </a:ln>
          <a:effectLst>
            <a:outerShdw blurRad="101600" rotWithShape="0" algn="bl" dir="5400000" dist="38100">
              <a:srgbClr val="555555">
                <a:alpha val="3490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mage.png" id="433" name="Google Shape;433;p55"/>
          <p:cNvPicPr preferRelativeResize="0"/>
          <p:nvPr/>
        </p:nvPicPr>
        <p:blipFill rotWithShape="1">
          <a:blip r:embed="rId3">
            <a:alphaModFix/>
          </a:blip>
          <a:srcRect b="0" l="0" r="0" t="0"/>
          <a:stretch/>
        </p:blipFill>
        <p:spPr>
          <a:xfrm>
            <a:off x="4340533" y="980518"/>
            <a:ext cx="566928" cy="566928"/>
          </a:xfrm>
          <a:prstGeom prst="rect">
            <a:avLst/>
          </a:prstGeom>
          <a:noFill/>
          <a:ln>
            <a:noFill/>
          </a:ln>
        </p:spPr>
      </p:pic>
      <p:sp>
        <p:nvSpPr>
          <p:cNvPr id="434" name="Google Shape;434;p55"/>
          <p:cNvSpPr txBox="1"/>
          <p:nvPr/>
        </p:nvSpPr>
        <p:spPr>
          <a:xfrm>
            <a:off x="3458200" y="1497530"/>
            <a:ext cx="2331600" cy="685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Cambria"/>
                <a:ea typeface="Cambria"/>
                <a:cs typeface="Cambria"/>
                <a:sym typeface="Cambria"/>
              </a:rPr>
              <a:t>Student Services</a:t>
            </a:r>
            <a:endParaRPr b="0" i="0" sz="1800" u="none" cap="none" strike="noStrike">
              <a:solidFill>
                <a:srgbClr val="000000"/>
              </a:solidFill>
              <a:latin typeface="Arial"/>
              <a:ea typeface="Arial"/>
              <a:cs typeface="Arial"/>
              <a:sym typeface="Arial"/>
            </a:endParaRPr>
          </a:p>
        </p:txBody>
      </p:sp>
      <p:sp>
        <p:nvSpPr>
          <p:cNvPr id="435" name="Google Shape;435;p55"/>
          <p:cNvSpPr txBox="1"/>
          <p:nvPr/>
        </p:nvSpPr>
        <p:spPr>
          <a:xfrm>
            <a:off x="2044950" y="4759450"/>
            <a:ext cx="5241600" cy="338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050"/>
              <a:buFont typeface="Arial"/>
              <a:buNone/>
            </a:pPr>
            <a:r>
              <a:rPr b="0" i="1" lang="en" sz="1050" u="none" cap="none" strike="noStrike">
                <a:solidFill>
                  <a:srgbClr val="555555"/>
                </a:solidFill>
                <a:latin typeface="Calibri"/>
                <a:ea typeface="Calibri"/>
                <a:cs typeface="Calibri"/>
                <a:sym typeface="Calibri"/>
              </a:rPr>
              <a:t>Seamless pathways that support student mobility and degree completion.</a:t>
            </a:r>
            <a:endParaRPr b="0" i="0" sz="1050" u="none" cap="none" strike="noStrike">
              <a:solidFill>
                <a:srgbClr val="000000"/>
              </a:solidFill>
              <a:latin typeface="Arial"/>
              <a:ea typeface="Arial"/>
              <a:cs typeface="Arial"/>
              <a:sym typeface="Arial"/>
            </a:endParaRPr>
          </a:p>
        </p:txBody>
      </p:sp>
      <p:sp>
        <p:nvSpPr>
          <p:cNvPr id="436" name="Google Shape;436;p55"/>
          <p:cNvSpPr txBox="1"/>
          <p:nvPr/>
        </p:nvSpPr>
        <p:spPr>
          <a:xfrm>
            <a:off x="3342117" y="2571738"/>
            <a:ext cx="2697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0B5394"/>
                </a:solidFill>
                <a:latin typeface="Cambria"/>
                <a:ea typeface="Cambria"/>
                <a:cs typeface="Cambria"/>
                <a:sym typeface="Cambria"/>
              </a:rPr>
              <a:t>Strategic Plan Alignment</a:t>
            </a:r>
            <a:endParaRPr b="0" i="0" sz="1600" u="none" cap="none" strike="noStrike">
              <a:solidFill>
                <a:srgbClr val="000000"/>
              </a:solidFill>
              <a:latin typeface="Arial"/>
              <a:ea typeface="Arial"/>
              <a:cs typeface="Arial"/>
              <a:sym typeface="Arial"/>
            </a:endParaRPr>
          </a:p>
        </p:txBody>
      </p:sp>
      <p:pic>
        <p:nvPicPr>
          <p:cNvPr id="437" name="Google Shape;437;p55"/>
          <p:cNvPicPr preferRelativeResize="0"/>
          <p:nvPr/>
        </p:nvPicPr>
        <p:blipFill rotWithShape="1">
          <a:blip r:embed="rId4">
            <a:alphaModFix/>
          </a:blip>
          <a:srcRect b="0" l="0" r="0" t="0"/>
          <a:stretch/>
        </p:blipFill>
        <p:spPr>
          <a:xfrm>
            <a:off x="4575" y="3089850"/>
            <a:ext cx="9047977" cy="1517200"/>
          </a:xfrm>
          <a:prstGeom prst="rect">
            <a:avLst/>
          </a:prstGeom>
          <a:noFill/>
          <a:ln>
            <a:noFill/>
          </a:ln>
        </p:spPr>
      </p:pic>
      <p:pic>
        <p:nvPicPr>
          <p:cNvPr id="438" name="Google Shape;438;p55"/>
          <p:cNvPicPr preferRelativeResize="0"/>
          <p:nvPr/>
        </p:nvPicPr>
        <p:blipFill>
          <a:blip r:embed="rId5">
            <a:alphaModFix/>
          </a:blip>
          <a:stretch>
            <a:fillRect/>
          </a:stretch>
        </p:blipFill>
        <p:spPr>
          <a:xfrm>
            <a:off x="7881398" y="4745900"/>
            <a:ext cx="835402" cy="3017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2" name="Shape 442"/>
        <p:cNvGrpSpPr/>
        <p:nvPr/>
      </p:nvGrpSpPr>
      <p:grpSpPr>
        <a:xfrm>
          <a:off x="0" y="0"/>
          <a:ext cx="0" cy="0"/>
          <a:chOff x="0" y="0"/>
          <a:chExt cx="0" cy="0"/>
        </a:xfrm>
      </p:grpSpPr>
      <p:sp>
        <p:nvSpPr>
          <p:cNvPr id="443" name="Google Shape;443;p56"/>
          <p:cNvSpPr txBox="1"/>
          <p:nvPr/>
        </p:nvSpPr>
        <p:spPr>
          <a:xfrm>
            <a:off x="0" y="521193"/>
            <a:ext cx="9144000" cy="2742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rPr b="1" i="0" lang="en" sz="1100" u="none" cap="none" strike="noStrike">
                <a:solidFill>
                  <a:srgbClr val="8A8A8A"/>
                </a:solidFill>
                <a:latin typeface="Calibri"/>
                <a:ea typeface="Calibri"/>
                <a:cs typeface="Calibri"/>
                <a:sym typeface="Calibri"/>
              </a:rPr>
              <a:t>UMA INNOVATION INITIATIVE</a:t>
            </a:r>
            <a:endParaRPr b="0" i="0" sz="1100" u="none" cap="none" strike="noStrike">
              <a:solidFill>
                <a:srgbClr val="000000"/>
              </a:solidFill>
              <a:latin typeface="Arial"/>
              <a:ea typeface="Arial"/>
              <a:cs typeface="Arial"/>
              <a:sym typeface="Arial"/>
            </a:endParaRPr>
          </a:p>
        </p:txBody>
      </p:sp>
      <p:sp>
        <p:nvSpPr>
          <p:cNvPr id="444" name="Google Shape;444;p56"/>
          <p:cNvSpPr txBox="1"/>
          <p:nvPr/>
        </p:nvSpPr>
        <p:spPr>
          <a:xfrm>
            <a:off x="3562335" y="109788"/>
            <a:ext cx="2697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1C4587"/>
                </a:solidFill>
                <a:latin typeface="Cambria"/>
                <a:ea typeface="Cambria"/>
                <a:cs typeface="Cambria"/>
                <a:sym typeface="Cambria"/>
              </a:rPr>
              <a:t>Steps UMA Has Taken</a:t>
            </a:r>
            <a:endParaRPr b="0" i="0" sz="1600" u="none" cap="none" strike="noStrike">
              <a:solidFill>
                <a:srgbClr val="000000"/>
              </a:solidFill>
              <a:latin typeface="Arial"/>
              <a:ea typeface="Arial"/>
              <a:cs typeface="Arial"/>
              <a:sym typeface="Arial"/>
            </a:endParaRPr>
          </a:p>
        </p:txBody>
      </p:sp>
      <p:sp>
        <p:nvSpPr>
          <p:cNvPr id="445" name="Google Shape;445;p56"/>
          <p:cNvSpPr/>
          <p:nvPr/>
        </p:nvSpPr>
        <p:spPr>
          <a:xfrm>
            <a:off x="365875" y="654950"/>
            <a:ext cx="2726100" cy="737100"/>
          </a:xfrm>
          <a:prstGeom prst="roundRect">
            <a:avLst>
              <a:gd fmla="val 9922" name="adj"/>
            </a:avLst>
          </a:prstGeom>
          <a:solidFill>
            <a:srgbClr val="073763"/>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46" name="Google Shape;446;p56"/>
          <p:cNvSpPr txBox="1"/>
          <p:nvPr/>
        </p:nvSpPr>
        <p:spPr>
          <a:xfrm>
            <a:off x="458875" y="661400"/>
            <a:ext cx="2633100" cy="645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chemeClr val="lt1"/>
                </a:solidFill>
                <a:latin typeface="Calibri"/>
                <a:ea typeface="Calibri"/>
                <a:cs typeface="Calibri"/>
                <a:sym typeface="Calibri"/>
              </a:rPr>
              <a:t>Davis AI</a:t>
            </a:r>
            <a:r>
              <a:rPr lang="en" sz="1150">
                <a:solidFill>
                  <a:schemeClr val="lt1"/>
                </a:solidFill>
                <a:latin typeface="Calibri"/>
                <a:ea typeface="Calibri"/>
                <a:cs typeface="Calibri"/>
                <a:sym typeface="Calibri"/>
              </a:rPr>
              <a:t>/</a:t>
            </a:r>
            <a:r>
              <a:rPr b="0" i="0" lang="en" sz="1150" u="none" cap="none" strike="noStrike">
                <a:solidFill>
                  <a:schemeClr val="lt1"/>
                </a:solidFill>
                <a:latin typeface="Calibri"/>
                <a:ea typeface="Calibri"/>
                <a:cs typeface="Calibri"/>
                <a:sym typeface="Calibri"/>
              </a:rPr>
              <a:t>VR Grant - Faculty Fellows program</a:t>
            </a:r>
            <a:endParaRPr b="0" i="0" sz="1150" u="none" cap="none" strike="noStrike">
              <a:solidFill>
                <a:schemeClr val="lt1"/>
              </a:solidFill>
              <a:latin typeface="Arial"/>
              <a:ea typeface="Arial"/>
              <a:cs typeface="Arial"/>
              <a:sym typeface="Arial"/>
            </a:endParaRPr>
          </a:p>
        </p:txBody>
      </p:sp>
      <p:sp>
        <p:nvSpPr>
          <p:cNvPr id="447" name="Google Shape;447;p56"/>
          <p:cNvSpPr/>
          <p:nvPr/>
        </p:nvSpPr>
        <p:spPr>
          <a:xfrm>
            <a:off x="365750" y="1492375"/>
            <a:ext cx="2697600" cy="645600"/>
          </a:xfrm>
          <a:prstGeom prst="roundRect">
            <a:avLst>
              <a:gd fmla="val 9922" name="adj"/>
            </a:avLst>
          </a:prstGeom>
          <a:solidFill>
            <a:srgbClr val="073763"/>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
              <a:t> </a:t>
            </a:r>
            <a:endParaRPr b="0" i="0" sz="1400" u="none" cap="none" strike="noStrike">
              <a:solidFill>
                <a:srgbClr val="000000"/>
              </a:solidFill>
              <a:latin typeface="Arial"/>
              <a:ea typeface="Arial"/>
              <a:cs typeface="Arial"/>
              <a:sym typeface="Arial"/>
            </a:endParaRPr>
          </a:p>
        </p:txBody>
      </p:sp>
      <p:sp>
        <p:nvSpPr>
          <p:cNvPr id="448" name="Google Shape;448;p56"/>
          <p:cNvSpPr txBox="1"/>
          <p:nvPr/>
        </p:nvSpPr>
        <p:spPr>
          <a:xfrm>
            <a:off x="365750" y="1307000"/>
            <a:ext cx="2423100" cy="6456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lang="en" sz="1150">
                <a:solidFill>
                  <a:schemeClr val="lt1"/>
                </a:solidFill>
                <a:latin typeface="Calibri"/>
                <a:ea typeface="Calibri"/>
                <a:cs typeface="Calibri"/>
                <a:sym typeface="Calibri"/>
              </a:rPr>
              <a:t>   </a:t>
            </a:r>
            <a:r>
              <a:rPr b="0" i="0" lang="en" sz="1150" u="none" cap="none" strike="noStrike">
                <a:solidFill>
                  <a:schemeClr val="lt1"/>
                </a:solidFill>
                <a:latin typeface="Calibri"/>
                <a:ea typeface="Calibri"/>
                <a:cs typeface="Calibri"/>
                <a:sym typeface="Calibri"/>
              </a:rPr>
              <a:t>Collage AI pilot</a:t>
            </a:r>
            <a:endParaRPr b="0" i="0" sz="1150" u="none" cap="none" strike="noStrike">
              <a:solidFill>
                <a:schemeClr val="lt1"/>
              </a:solidFill>
              <a:latin typeface="Arial"/>
              <a:ea typeface="Arial"/>
              <a:cs typeface="Arial"/>
              <a:sym typeface="Arial"/>
            </a:endParaRPr>
          </a:p>
        </p:txBody>
      </p:sp>
      <p:grpSp>
        <p:nvGrpSpPr>
          <p:cNvPr id="449" name="Google Shape;449;p56"/>
          <p:cNvGrpSpPr/>
          <p:nvPr/>
        </p:nvGrpSpPr>
        <p:grpSpPr>
          <a:xfrm>
            <a:off x="5996735" y="569900"/>
            <a:ext cx="2697600" cy="737100"/>
            <a:chOff x="6025435" y="1051550"/>
            <a:chExt cx="2697600" cy="737100"/>
          </a:xfrm>
        </p:grpSpPr>
        <p:sp>
          <p:nvSpPr>
            <p:cNvPr id="450" name="Google Shape;450;p56"/>
            <p:cNvSpPr/>
            <p:nvPr/>
          </p:nvSpPr>
          <p:spPr>
            <a:xfrm>
              <a:off x="6025435" y="1051550"/>
              <a:ext cx="2697600" cy="737100"/>
            </a:xfrm>
            <a:prstGeom prst="roundRect">
              <a:avLst>
                <a:gd fmla="val 9922" name="adj"/>
              </a:avLst>
            </a:prstGeom>
            <a:solidFill>
              <a:srgbClr val="073763"/>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1" name="Google Shape;451;p56"/>
            <p:cNvSpPr txBox="1"/>
            <p:nvPr/>
          </p:nvSpPr>
          <p:spPr>
            <a:xfrm>
              <a:off x="6089850" y="1051550"/>
              <a:ext cx="2423100" cy="73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chemeClr val="lt1"/>
                  </a:solidFill>
                  <a:latin typeface="Calibri"/>
                  <a:ea typeface="Calibri"/>
                  <a:cs typeface="Calibri"/>
                  <a:sym typeface="Calibri"/>
                </a:rPr>
                <a:t>AI GitHub Evaluator / Respondus / proctoring tools</a:t>
              </a:r>
              <a:endParaRPr b="0" i="0" sz="1150" u="none" cap="none" strike="noStrike">
                <a:solidFill>
                  <a:schemeClr val="lt1"/>
                </a:solidFill>
                <a:latin typeface="Arial"/>
                <a:ea typeface="Arial"/>
                <a:cs typeface="Arial"/>
                <a:sym typeface="Arial"/>
              </a:endParaRPr>
            </a:p>
          </p:txBody>
        </p:sp>
      </p:grpSp>
      <p:grpSp>
        <p:nvGrpSpPr>
          <p:cNvPr id="452" name="Google Shape;452;p56"/>
          <p:cNvGrpSpPr/>
          <p:nvPr/>
        </p:nvGrpSpPr>
        <p:grpSpPr>
          <a:xfrm>
            <a:off x="5996735" y="1518600"/>
            <a:ext cx="2697600" cy="737100"/>
            <a:chOff x="5996735" y="1518600"/>
            <a:chExt cx="2697600" cy="737100"/>
          </a:xfrm>
        </p:grpSpPr>
        <p:sp>
          <p:nvSpPr>
            <p:cNvPr id="453" name="Google Shape;453;p56"/>
            <p:cNvSpPr/>
            <p:nvPr/>
          </p:nvSpPr>
          <p:spPr>
            <a:xfrm>
              <a:off x="5996735" y="1518600"/>
              <a:ext cx="2697600" cy="737100"/>
            </a:xfrm>
            <a:prstGeom prst="roundRect">
              <a:avLst>
                <a:gd fmla="val 9922" name="adj"/>
              </a:avLst>
            </a:prstGeom>
            <a:solidFill>
              <a:srgbClr val="073763"/>
            </a:solidFill>
            <a:ln>
              <a:noFill/>
            </a:ln>
            <a:effectLst>
              <a:outerShdw blurRad="50800" rotWithShape="0" algn="bl" dir="5400000" dist="12700">
                <a:srgbClr val="888888">
                  <a:alpha val="25098"/>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56"/>
            <p:cNvSpPr txBox="1"/>
            <p:nvPr/>
          </p:nvSpPr>
          <p:spPr>
            <a:xfrm>
              <a:off x="6061170" y="1518600"/>
              <a:ext cx="2423100" cy="73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chemeClr val="lt1"/>
                  </a:solidFill>
                  <a:latin typeface="Calibri"/>
                  <a:ea typeface="Calibri"/>
                  <a:cs typeface="Calibri"/>
                  <a:sym typeface="Calibri"/>
                </a:rPr>
                <a:t>Gates – Programs of the Future grant proposal</a:t>
              </a:r>
              <a:endParaRPr b="0" i="0" sz="1150" u="none" cap="none" strike="noStrike">
                <a:solidFill>
                  <a:schemeClr val="lt1"/>
                </a:solidFill>
                <a:latin typeface="Arial"/>
                <a:ea typeface="Arial"/>
                <a:cs typeface="Arial"/>
                <a:sym typeface="Arial"/>
              </a:endParaRPr>
            </a:p>
          </p:txBody>
        </p:sp>
      </p:grpSp>
      <p:sp>
        <p:nvSpPr>
          <p:cNvPr id="455" name="Google Shape;455;p56"/>
          <p:cNvSpPr/>
          <p:nvPr/>
        </p:nvSpPr>
        <p:spPr>
          <a:xfrm>
            <a:off x="3332788" y="868875"/>
            <a:ext cx="2423100" cy="1649100"/>
          </a:xfrm>
          <a:prstGeom prst="ellipse">
            <a:avLst/>
          </a:prstGeom>
          <a:solidFill>
            <a:srgbClr val="073763"/>
          </a:solidFill>
          <a:ln>
            <a:noFill/>
          </a:ln>
          <a:effectLst>
            <a:outerShdw blurRad="101600" rotWithShape="0" algn="bl" dir="5400000" dist="38100">
              <a:srgbClr val="555555">
                <a:alpha val="34902"/>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image.png" id="456" name="Google Shape;456;p56"/>
          <p:cNvPicPr preferRelativeResize="0"/>
          <p:nvPr/>
        </p:nvPicPr>
        <p:blipFill rotWithShape="1">
          <a:blip r:embed="rId3">
            <a:alphaModFix/>
          </a:blip>
          <a:srcRect b="0" l="0" r="0" t="0"/>
          <a:stretch/>
        </p:blipFill>
        <p:spPr>
          <a:xfrm>
            <a:off x="4192283" y="868868"/>
            <a:ext cx="566928" cy="566928"/>
          </a:xfrm>
          <a:prstGeom prst="rect">
            <a:avLst/>
          </a:prstGeom>
          <a:noFill/>
          <a:ln>
            <a:noFill/>
          </a:ln>
        </p:spPr>
      </p:pic>
      <p:sp>
        <p:nvSpPr>
          <p:cNvPr id="457" name="Google Shape;457;p56"/>
          <p:cNvSpPr txBox="1"/>
          <p:nvPr/>
        </p:nvSpPr>
        <p:spPr>
          <a:xfrm>
            <a:off x="3410775" y="1577930"/>
            <a:ext cx="2331600" cy="6858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800"/>
              <a:buFont typeface="Arial"/>
              <a:buNone/>
            </a:pPr>
            <a:r>
              <a:rPr b="1" i="0" lang="en" sz="1800" u="none" cap="none" strike="noStrike">
                <a:solidFill>
                  <a:srgbClr val="FFFFFF"/>
                </a:solidFill>
                <a:latin typeface="Cambria"/>
                <a:ea typeface="Cambria"/>
                <a:cs typeface="Cambria"/>
                <a:sym typeface="Cambria"/>
              </a:rPr>
              <a:t>Artificial Intelligence</a:t>
            </a:r>
            <a:endParaRPr b="0"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1" lang="en" sz="1300" u="none" cap="none" strike="noStrike">
                <a:solidFill>
                  <a:srgbClr val="FFFFFF"/>
                </a:solidFill>
                <a:latin typeface="Cambria"/>
                <a:ea typeface="Cambria"/>
                <a:cs typeface="Cambria"/>
                <a:sym typeface="Cambria"/>
              </a:rPr>
              <a:t>The Catalyst</a:t>
            </a:r>
            <a:endParaRPr b="0" i="0" sz="1800" u="none" cap="none" strike="noStrike">
              <a:solidFill>
                <a:srgbClr val="000000"/>
              </a:solidFill>
              <a:latin typeface="Arial"/>
              <a:ea typeface="Arial"/>
              <a:cs typeface="Arial"/>
              <a:sym typeface="Arial"/>
            </a:endParaRPr>
          </a:p>
        </p:txBody>
      </p:sp>
      <p:sp>
        <p:nvSpPr>
          <p:cNvPr id="458" name="Google Shape;458;p56"/>
          <p:cNvSpPr txBox="1"/>
          <p:nvPr/>
        </p:nvSpPr>
        <p:spPr>
          <a:xfrm>
            <a:off x="1348425" y="4741000"/>
            <a:ext cx="6000900" cy="274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1050"/>
              <a:buFont typeface="Arial"/>
              <a:buNone/>
            </a:pPr>
            <a:r>
              <a:rPr b="0" i="1" lang="en" sz="1050" u="none" cap="none" strike="noStrike">
                <a:solidFill>
                  <a:srgbClr val="555555"/>
                </a:solidFill>
                <a:latin typeface="Calibri"/>
                <a:ea typeface="Calibri"/>
                <a:cs typeface="Calibri"/>
                <a:sym typeface="Calibri"/>
              </a:rPr>
              <a:t>Driving innovation, enhancing experiences, and advancing student success across all initiatives.</a:t>
            </a:r>
            <a:endParaRPr b="0" i="0" sz="1050" u="none" cap="none" strike="noStrike">
              <a:solidFill>
                <a:srgbClr val="000000"/>
              </a:solidFill>
              <a:latin typeface="Arial"/>
              <a:ea typeface="Arial"/>
              <a:cs typeface="Arial"/>
              <a:sym typeface="Arial"/>
            </a:endParaRPr>
          </a:p>
        </p:txBody>
      </p:sp>
      <p:sp>
        <p:nvSpPr>
          <p:cNvPr id="459" name="Google Shape;459;p56"/>
          <p:cNvSpPr txBox="1"/>
          <p:nvPr/>
        </p:nvSpPr>
        <p:spPr>
          <a:xfrm>
            <a:off x="3223204" y="2708900"/>
            <a:ext cx="2697600" cy="3657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1" i="0" lang="en" sz="1600" u="none" cap="none" strike="noStrike">
                <a:solidFill>
                  <a:srgbClr val="1C4587"/>
                </a:solidFill>
                <a:latin typeface="Cambria"/>
                <a:ea typeface="Cambria"/>
                <a:cs typeface="Cambria"/>
                <a:sym typeface="Cambria"/>
              </a:rPr>
              <a:t>Strategic Plan Alignment</a:t>
            </a:r>
            <a:endParaRPr b="0" i="0" sz="1600" u="none" cap="none" strike="noStrike">
              <a:solidFill>
                <a:srgbClr val="000000"/>
              </a:solidFill>
              <a:latin typeface="Arial"/>
              <a:ea typeface="Arial"/>
              <a:cs typeface="Arial"/>
              <a:sym typeface="Arial"/>
            </a:endParaRPr>
          </a:p>
        </p:txBody>
      </p:sp>
      <p:pic>
        <p:nvPicPr>
          <p:cNvPr id="460" name="Google Shape;460;p56"/>
          <p:cNvPicPr preferRelativeResize="0"/>
          <p:nvPr/>
        </p:nvPicPr>
        <p:blipFill rotWithShape="1">
          <a:blip r:embed="rId4">
            <a:alphaModFix/>
          </a:blip>
          <a:srcRect b="0" l="0" r="0" t="0"/>
          <a:stretch/>
        </p:blipFill>
        <p:spPr>
          <a:xfrm>
            <a:off x="48125" y="3098975"/>
            <a:ext cx="9095875" cy="1480700"/>
          </a:xfrm>
          <a:prstGeom prst="rect">
            <a:avLst/>
          </a:prstGeom>
          <a:noFill/>
          <a:ln>
            <a:noFill/>
          </a:ln>
        </p:spPr>
      </p:pic>
      <p:sp>
        <p:nvSpPr>
          <p:cNvPr id="461" name="Google Shape;461;p56"/>
          <p:cNvSpPr/>
          <p:nvPr/>
        </p:nvSpPr>
        <p:spPr>
          <a:xfrm>
            <a:off x="365750" y="2334300"/>
            <a:ext cx="2697600" cy="571500"/>
          </a:xfrm>
          <a:prstGeom prst="roundRect">
            <a:avLst>
              <a:gd fmla="val 9922" name="adj"/>
            </a:avLst>
          </a:prstGeom>
          <a:solidFill>
            <a:srgbClr val="073763"/>
          </a:solidFill>
          <a:ln>
            <a:noFill/>
          </a:ln>
          <a:effectLst>
            <a:outerShdw blurRad="50800" rotWithShape="0" algn="bl" dir="5400000" dist="12700">
              <a:srgbClr val="888888">
                <a:alpha val="251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56"/>
          <p:cNvSpPr txBox="1"/>
          <p:nvPr/>
        </p:nvSpPr>
        <p:spPr>
          <a:xfrm>
            <a:off x="405300" y="2234475"/>
            <a:ext cx="2423100" cy="7371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lang="en" sz="1150">
                <a:solidFill>
                  <a:schemeClr val="lt1"/>
                </a:solidFill>
                <a:latin typeface="Calibri"/>
                <a:ea typeface="Calibri"/>
                <a:cs typeface="Calibri"/>
                <a:sym typeface="Calibri"/>
              </a:rPr>
              <a:t> </a:t>
            </a:r>
            <a:r>
              <a:rPr lang="en" sz="1150">
                <a:solidFill>
                  <a:schemeClr val="lt1"/>
                </a:solidFill>
                <a:latin typeface="Calibri"/>
                <a:ea typeface="Calibri"/>
                <a:cs typeface="Calibri"/>
                <a:sym typeface="Calibri"/>
              </a:rPr>
              <a:t>Grammarly</a:t>
            </a:r>
            <a:r>
              <a:rPr lang="en" sz="1150">
                <a:solidFill>
                  <a:schemeClr val="lt1"/>
                </a:solidFill>
                <a:latin typeface="Calibri"/>
                <a:ea typeface="Calibri"/>
                <a:cs typeface="Calibri"/>
                <a:sym typeface="Calibri"/>
              </a:rPr>
              <a:t> </a:t>
            </a:r>
            <a:r>
              <a:rPr b="0" i="0" lang="en" sz="1150" u="none" cap="none" strike="noStrike">
                <a:solidFill>
                  <a:schemeClr val="lt1"/>
                </a:solidFill>
                <a:latin typeface="Calibri"/>
                <a:ea typeface="Calibri"/>
                <a:cs typeface="Calibri"/>
                <a:sym typeface="Calibri"/>
              </a:rPr>
              <a:t>pilot</a:t>
            </a:r>
            <a:endParaRPr b="0" i="0" sz="1150" u="none" cap="none" strike="noStrike">
              <a:solidFill>
                <a:schemeClr val="lt1"/>
              </a:solidFill>
              <a:latin typeface="Arial"/>
              <a:ea typeface="Arial"/>
              <a:cs typeface="Arial"/>
              <a:sym typeface="Arial"/>
            </a:endParaRPr>
          </a:p>
        </p:txBody>
      </p:sp>
      <p:pic>
        <p:nvPicPr>
          <p:cNvPr id="463" name="Google Shape;463;p56"/>
          <p:cNvPicPr preferRelativeResize="0"/>
          <p:nvPr/>
        </p:nvPicPr>
        <p:blipFill>
          <a:blip r:embed="rId5">
            <a:alphaModFix/>
          </a:blip>
          <a:stretch>
            <a:fillRect/>
          </a:stretch>
        </p:blipFill>
        <p:spPr>
          <a:xfrm>
            <a:off x="7881398" y="4745900"/>
            <a:ext cx="835402" cy="301775"/>
          </a:xfrm>
          <a:prstGeom prst="rect">
            <a:avLst/>
          </a:prstGeom>
          <a:noFill/>
          <a:ln>
            <a:noFill/>
          </a:ln>
        </p:spPr>
      </p:pic>
      <p:grpSp>
        <p:nvGrpSpPr>
          <p:cNvPr id="464" name="Google Shape;464;p56"/>
          <p:cNvGrpSpPr/>
          <p:nvPr/>
        </p:nvGrpSpPr>
        <p:grpSpPr>
          <a:xfrm>
            <a:off x="5996735" y="2391575"/>
            <a:ext cx="2697740" cy="571503"/>
            <a:chOff x="6206635" y="3290525"/>
            <a:chExt cx="2697740" cy="571503"/>
          </a:xfrm>
        </p:grpSpPr>
        <p:sp>
          <p:nvSpPr>
            <p:cNvPr id="465" name="Google Shape;465;p56"/>
            <p:cNvSpPr/>
            <p:nvPr/>
          </p:nvSpPr>
          <p:spPr>
            <a:xfrm>
              <a:off x="6206635" y="3290528"/>
              <a:ext cx="2697600" cy="571500"/>
            </a:xfrm>
            <a:prstGeom prst="roundRect">
              <a:avLst>
                <a:gd fmla="val 12800" name="adj"/>
              </a:avLst>
            </a:prstGeom>
            <a:solidFill>
              <a:srgbClr val="073763"/>
            </a:solidFill>
            <a:ln>
              <a:noFill/>
            </a:ln>
            <a:effectLst>
              <a:outerShdw blurRad="50800" rotWithShape="0" algn="bl" dir="5400000" dist="12700">
                <a:srgbClr val="888888">
                  <a:alpha val="251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56"/>
            <p:cNvSpPr txBox="1"/>
            <p:nvPr/>
          </p:nvSpPr>
          <p:spPr>
            <a:xfrm>
              <a:off x="6271275" y="3290525"/>
              <a:ext cx="2633100" cy="571500"/>
            </a:xfrm>
            <a:prstGeom prst="rect">
              <a:avLst/>
            </a:prstGeom>
            <a:solidFill>
              <a:srgbClr val="073763"/>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150"/>
                <a:buFont typeface="Arial"/>
                <a:buNone/>
              </a:pPr>
              <a:r>
                <a:rPr b="0" i="0" lang="en" sz="1150" u="none" cap="none" strike="noStrike">
                  <a:solidFill>
                    <a:schemeClr val="lt1"/>
                  </a:solidFill>
                  <a:latin typeface="Calibri"/>
                  <a:ea typeface="Calibri"/>
                  <a:cs typeface="Calibri"/>
                  <a:sym typeface="Calibri"/>
                </a:rPr>
                <a:t>BS-AI / BS</a:t>
              </a:r>
              <a:r>
                <a:rPr lang="en" sz="1150">
                  <a:solidFill>
                    <a:schemeClr val="lt1"/>
                  </a:solidFill>
                  <a:latin typeface="Calibri"/>
                  <a:ea typeface="Calibri"/>
                  <a:cs typeface="Calibri"/>
                  <a:sym typeface="Calibri"/>
                </a:rPr>
                <a:t>-</a:t>
              </a:r>
              <a:r>
                <a:rPr b="0" i="0" lang="en" sz="1150" u="none" cap="none" strike="noStrike">
                  <a:solidFill>
                    <a:schemeClr val="lt1"/>
                  </a:solidFill>
                  <a:latin typeface="Calibri"/>
                  <a:ea typeface="Calibri"/>
                  <a:cs typeface="Calibri"/>
                  <a:sym typeface="Calibri"/>
                </a:rPr>
                <a:t>Applied AI ITP (with UM &amp; USM) </a:t>
              </a:r>
              <a:endParaRPr b="0" i="0" sz="1150" u="none" cap="none" strike="noStrike">
                <a:solidFill>
                  <a:schemeClr val="lt1"/>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0" name="Shape 470"/>
        <p:cNvGrpSpPr/>
        <p:nvPr/>
      </p:nvGrpSpPr>
      <p:grpSpPr>
        <a:xfrm>
          <a:off x="0" y="0"/>
          <a:ext cx="0" cy="0"/>
          <a:chOff x="0" y="0"/>
          <a:chExt cx="0" cy="0"/>
        </a:xfrm>
      </p:grpSpPr>
      <p:pic>
        <p:nvPicPr>
          <p:cNvPr id="471" name="Google Shape;471;p57"/>
          <p:cNvPicPr preferRelativeResize="0"/>
          <p:nvPr/>
        </p:nvPicPr>
        <p:blipFill rotWithShape="1">
          <a:blip r:embed="rId3">
            <a:alphaModFix/>
          </a:blip>
          <a:srcRect b="0" l="0" r="0" t="0"/>
          <a:stretch/>
        </p:blipFill>
        <p:spPr>
          <a:xfrm>
            <a:off x="2027225" y="204763"/>
            <a:ext cx="5157375" cy="4291075"/>
          </a:xfrm>
          <a:prstGeom prst="rect">
            <a:avLst/>
          </a:prstGeom>
          <a:noFill/>
          <a:ln>
            <a:noFill/>
          </a:ln>
        </p:spPr>
      </p:pic>
      <p:pic>
        <p:nvPicPr>
          <p:cNvPr id="472" name="Google Shape;472;p57" title="UMAi-final logo.jpg"/>
          <p:cNvPicPr preferRelativeResize="0"/>
          <p:nvPr/>
        </p:nvPicPr>
        <p:blipFill rotWithShape="1">
          <a:blip r:embed="rId4">
            <a:alphaModFix/>
          </a:blip>
          <a:srcRect b="27538" l="0" r="0" t="29415"/>
          <a:stretch/>
        </p:blipFill>
        <p:spPr>
          <a:xfrm>
            <a:off x="7245975" y="4525550"/>
            <a:ext cx="1823974" cy="565225"/>
          </a:xfrm>
          <a:prstGeom prst="rect">
            <a:avLst/>
          </a:prstGeom>
          <a:noFill/>
          <a:ln>
            <a:noFill/>
          </a:ln>
        </p:spPr>
      </p:pic>
      <p:sp>
        <p:nvSpPr>
          <p:cNvPr id="473" name="Google Shape;473;p57"/>
          <p:cNvSpPr/>
          <p:nvPr/>
        </p:nvSpPr>
        <p:spPr>
          <a:xfrm>
            <a:off x="368400" y="2235700"/>
            <a:ext cx="1824000" cy="513300"/>
          </a:xfrm>
          <a:prstGeom prst="flowChartAlternateProcess">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lt1"/>
                </a:solidFill>
                <a:latin typeface="Arial"/>
                <a:ea typeface="Arial"/>
                <a:cs typeface="Arial"/>
                <a:sym typeface="Arial"/>
              </a:rPr>
              <a:t>Gates - Programs of the Future Grant proposal</a:t>
            </a:r>
            <a:endParaRPr b="0" i="0" sz="1200" u="none" cap="none" strike="noStrike">
              <a:solidFill>
                <a:schemeClr val="lt1"/>
              </a:solidFill>
              <a:latin typeface="Arial"/>
              <a:ea typeface="Arial"/>
              <a:cs typeface="Arial"/>
              <a:sym typeface="Arial"/>
            </a:endParaRPr>
          </a:p>
        </p:txBody>
      </p:sp>
      <p:sp>
        <p:nvSpPr>
          <p:cNvPr id="474" name="Google Shape;474;p57"/>
          <p:cNvSpPr/>
          <p:nvPr/>
        </p:nvSpPr>
        <p:spPr>
          <a:xfrm>
            <a:off x="38075" y="1541050"/>
            <a:ext cx="1969200" cy="597600"/>
          </a:xfrm>
          <a:prstGeom prst="flowChartAlternateProcess">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lt1"/>
                </a:solidFill>
                <a:latin typeface="Arial"/>
                <a:ea typeface="Arial"/>
                <a:cs typeface="Arial"/>
                <a:sym typeface="Arial"/>
              </a:rPr>
              <a:t>AI GitHub Evaluator / Respondus / Proctoring</a:t>
            </a:r>
            <a:endParaRPr b="0" i="0" sz="1200" u="none" cap="none" strike="noStrike">
              <a:solidFill>
                <a:schemeClr val="lt1"/>
              </a:solidFill>
              <a:latin typeface="Arial"/>
              <a:ea typeface="Arial"/>
              <a:cs typeface="Arial"/>
              <a:sym typeface="Arial"/>
            </a:endParaRPr>
          </a:p>
        </p:txBody>
      </p:sp>
      <p:sp>
        <p:nvSpPr>
          <p:cNvPr id="475" name="Google Shape;475;p57"/>
          <p:cNvSpPr/>
          <p:nvPr/>
        </p:nvSpPr>
        <p:spPr>
          <a:xfrm>
            <a:off x="280375" y="4313475"/>
            <a:ext cx="1572000" cy="772200"/>
          </a:xfrm>
          <a:prstGeom prst="flowChartAlternateProcess">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Student Projects: Unity, VR-AR computer gaming</a:t>
            </a:r>
            <a:endParaRPr b="0" i="0" sz="1200" u="none" cap="none" strike="noStrike">
              <a:solidFill>
                <a:srgbClr val="000000"/>
              </a:solidFill>
              <a:latin typeface="Arial"/>
              <a:ea typeface="Arial"/>
              <a:cs typeface="Arial"/>
              <a:sym typeface="Arial"/>
            </a:endParaRPr>
          </a:p>
        </p:txBody>
      </p:sp>
      <p:sp>
        <p:nvSpPr>
          <p:cNvPr id="476" name="Google Shape;476;p57"/>
          <p:cNvSpPr/>
          <p:nvPr/>
        </p:nvSpPr>
        <p:spPr>
          <a:xfrm>
            <a:off x="7157937" y="3441025"/>
            <a:ext cx="1340700" cy="638700"/>
          </a:xfrm>
          <a:prstGeom prst="flowChartAlternateProcess">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EAB Navigate360</a:t>
            </a:r>
            <a:endParaRPr b="0" i="0" sz="1200" u="none" cap="none" strike="noStrike">
              <a:solidFill>
                <a:srgbClr val="000000"/>
              </a:solidFill>
              <a:latin typeface="Arial"/>
              <a:ea typeface="Arial"/>
              <a:cs typeface="Arial"/>
              <a:sym typeface="Arial"/>
            </a:endParaRPr>
          </a:p>
        </p:txBody>
      </p:sp>
      <p:sp>
        <p:nvSpPr>
          <p:cNvPr id="477" name="Google Shape;477;p57"/>
          <p:cNvSpPr/>
          <p:nvPr/>
        </p:nvSpPr>
        <p:spPr>
          <a:xfrm>
            <a:off x="6114075" y="94425"/>
            <a:ext cx="1374600" cy="772200"/>
          </a:xfrm>
          <a:prstGeom prst="flowChartAlternateProcess">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Landmark College Conference</a:t>
            </a:r>
            <a:endParaRPr b="0" i="0" sz="1200" u="none" cap="none" strike="noStrike">
              <a:solidFill>
                <a:srgbClr val="000000"/>
              </a:solidFill>
              <a:latin typeface="Arial"/>
              <a:ea typeface="Arial"/>
              <a:cs typeface="Arial"/>
              <a:sym typeface="Arial"/>
            </a:endParaRPr>
          </a:p>
        </p:txBody>
      </p:sp>
      <p:sp>
        <p:nvSpPr>
          <p:cNvPr id="478" name="Google Shape;478;p57"/>
          <p:cNvSpPr/>
          <p:nvPr/>
        </p:nvSpPr>
        <p:spPr>
          <a:xfrm>
            <a:off x="96725" y="3568738"/>
            <a:ext cx="1572000" cy="638700"/>
          </a:xfrm>
          <a:prstGeom prst="flowChartAlternateProcess">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Gaussian Splat, Matterport efforts</a:t>
            </a:r>
            <a:endParaRPr b="0" i="0" sz="1200" u="none" cap="none" strike="noStrike">
              <a:solidFill>
                <a:srgbClr val="000000"/>
              </a:solidFill>
              <a:latin typeface="Arial"/>
              <a:ea typeface="Arial"/>
              <a:cs typeface="Arial"/>
              <a:sym typeface="Arial"/>
            </a:endParaRPr>
          </a:p>
        </p:txBody>
      </p:sp>
      <p:sp>
        <p:nvSpPr>
          <p:cNvPr id="479" name="Google Shape;479;p57"/>
          <p:cNvSpPr/>
          <p:nvPr/>
        </p:nvSpPr>
        <p:spPr>
          <a:xfrm>
            <a:off x="335375" y="144650"/>
            <a:ext cx="1374600" cy="772200"/>
          </a:xfrm>
          <a:prstGeom prst="flowChartAlternateProcess">
            <a:avLst/>
          </a:prstGeom>
          <a:solidFill>
            <a:srgbClr val="1C4587"/>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lt1"/>
                </a:solidFill>
                <a:latin typeface="Arial"/>
                <a:ea typeface="Arial"/>
                <a:cs typeface="Arial"/>
                <a:sym typeface="Arial"/>
              </a:rPr>
              <a:t>Davis AI VR Grant - Faculty Fellows</a:t>
            </a:r>
            <a:endParaRPr b="0" i="0" sz="1200" u="none" cap="none" strike="noStrike">
              <a:solidFill>
                <a:schemeClr val="lt1"/>
              </a:solidFill>
              <a:latin typeface="Arial"/>
              <a:ea typeface="Arial"/>
              <a:cs typeface="Arial"/>
              <a:sym typeface="Arial"/>
            </a:endParaRPr>
          </a:p>
        </p:txBody>
      </p:sp>
      <p:sp>
        <p:nvSpPr>
          <p:cNvPr id="480" name="Google Shape;480;p57"/>
          <p:cNvSpPr/>
          <p:nvPr/>
        </p:nvSpPr>
        <p:spPr>
          <a:xfrm>
            <a:off x="1937200" y="4495838"/>
            <a:ext cx="1704300" cy="565200"/>
          </a:xfrm>
          <a:prstGeom prst="flowChartAlternateProcess">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Aviation: VR simulation AI debrief documentation </a:t>
            </a:r>
            <a:endParaRPr b="0" i="0" sz="1200" u="none" cap="none" strike="noStrike">
              <a:solidFill>
                <a:srgbClr val="000000"/>
              </a:solidFill>
              <a:latin typeface="Arial"/>
              <a:ea typeface="Arial"/>
              <a:cs typeface="Arial"/>
              <a:sym typeface="Arial"/>
            </a:endParaRPr>
          </a:p>
        </p:txBody>
      </p:sp>
      <p:sp>
        <p:nvSpPr>
          <p:cNvPr id="481" name="Google Shape;481;p57"/>
          <p:cNvSpPr/>
          <p:nvPr/>
        </p:nvSpPr>
        <p:spPr>
          <a:xfrm>
            <a:off x="1767625" y="367075"/>
            <a:ext cx="1374600" cy="454200"/>
          </a:xfrm>
          <a:prstGeom prst="flowChartAlternateProcess">
            <a:avLst/>
          </a:prstGeom>
          <a:solidFill>
            <a:srgbClr val="1C4587"/>
          </a:solidFill>
          <a:ln cap="flat" cmpd="sng" w="9525">
            <a:solidFill>
              <a:schemeClr val="dk2"/>
            </a:solidFill>
            <a:prstDash val="solid"/>
            <a:round/>
            <a:headEnd len="sm" w="sm" type="none"/>
            <a:tailEnd len="sm" w="sm" type="none"/>
          </a:ln>
          <a:effectLst>
            <a:reflection blurRad="0" dir="5400000" dist="38100" endA="0" endPos="30000" fadeDir="5400012" kx="0" rotWithShape="0" algn="bl" stA="10000" stPos="0" sy="-100000" ky="0"/>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0" i="0" lang="en" sz="1200" u="none" cap="none" strike="noStrike">
                <a:solidFill>
                  <a:schemeClr val="lt1"/>
                </a:solidFill>
                <a:latin typeface="Arial"/>
                <a:ea typeface="Arial"/>
                <a:cs typeface="Arial"/>
                <a:sym typeface="Arial"/>
              </a:rPr>
              <a:t>Collage AI pilot</a:t>
            </a:r>
            <a:endParaRPr b="0" i="0" sz="1200" u="none" cap="none" strike="noStrike">
              <a:solidFill>
                <a:schemeClr val="lt1"/>
              </a:solidFill>
              <a:latin typeface="Arial"/>
              <a:ea typeface="Arial"/>
              <a:cs typeface="Arial"/>
              <a:sym typeface="Arial"/>
            </a:endParaRPr>
          </a:p>
        </p:txBody>
      </p:sp>
      <p:sp>
        <p:nvSpPr>
          <p:cNvPr id="482" name="Google Shape;482;p57"/>
          <p:cNvSpPr/>
          <p:nvPr/>
        </p:nvSpPr>
        <p:spPr>
          <a:xfrm>
            <a:off x="1773465" y="3699121"/>
            <a:ext cx="1744800" cy="597600"/>
          </a:xfrm>
          <a:prstGeom prst="flowChartAlternateProcess">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Nursing Immersion room simulations</a:t>
            </a:r>
            <a:endParaRPr b="0" i="0" sz="1200" u="none" cap="none" strike="noStrike">
              <a:solidFill>
                <a:srgbClr val="000000"/>
              </a:solidFill>
              <a:latin typeface="Arial"/>
              <a:ea typeface="Arial"/>
              <a:cs typeface="Arial"/>
              <a:sym typeface="Arial"/>
            </a:endParaRPr>
          </a:p>
        </p:txBody>
      </p:sp>
      <p:sp>
        <p:nvSpPr>
          <p:cNvPr id="483" name="Google Shape;483;p57"/>
          <p:cNvSpPr/>
          <p:nvPr/>
        </p:nvSpPr>
        <p:spPr>
          <a:xfrm>
            <a:off x="7538329" y="526200"/>
            <a:ext cx="1374600" cy="772200"/>
          </a:xfrm>
          <a:prstGeom prst="flowChartAlternateProcess">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Faculty Community</a:t>
            </a:r>
            <a:r>
              <a:rPr lang="en" sz="1200"/>
              <a:t> </a:t>
            </a:r>
            <a:r>
              <a:rPr b="0" i="0" lang="en" sz="1200" u="none" cap="none" strike="noStrike">
                <a:solidFill>
                  <a:srgbClr val="000000"/>
                </a:solidFill>
                <a:latin typeface="Arial"/>
                <a:ea typeface="Arial"/>
                <a:cs typeface="Arial"/>
                <a:sym typeface="Arial"/>
              </a:rPr>
              <a:t>of Practice cohorts</a:t>
            </a:r>
            <a:endParaRPr b="0" i="0" sz="1200" u="none" cap="none" strike="noStrike">
              <a:solidFill>
                <a:srgbClr val="000000"/>
              </a:solidFill>
              <a:latin typeface="Arial"/>
              <a:ea typeface="Arial"/>
              <a:cs typeface="Arial"/>
              <a:sym typeface="Arial"/>
            </a:endParaRPr>
          </a:p>
        </p:txBody>
      </p:sp>
      <p:sp>
        <p:nvSpPr>
          <p:cNvPr id="484" name="Google Shape;484;p57"/>
          <p:cNvSpPr/>
          <p:nvPr/>
        </p:nvSpPr>
        <p:spPr>
          <a:xfrm>
            <a:off x="6899025" y="1374600"/>
            <a:ext cx="1374600" cy="772200"/>
          </a:xfrm>
          <a:prstGeom prst="flowChartAlternateProcess">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Staff Professional Development</a:t>
            </a:r>
            <a:endParaRPr b="0" i="0" sz="1200" u="none" cap="none" strike="noStrike">
              <a:solidFill>
                <a:srgbClr val="000000"/>
              </a:solidFill>
              <a:latin typeface="Arial"/>
              <a:ea typeface="Arial"/>
              <a:cs typeface="Arial"/>
              <a:sym typeface="Arial"/>
            </a:endParaRPr>
          </a:p>
        </p:txBody>
      </p:sp>
      <p:sp>
        <p:nvSpPr>
          <p:cNvPr id="485" name="Google Shape;485;p57"/>
          <p:cNvSpPr/>
          <p:nvPr/>
        </p:nvSpPr>
        <p:spPr>
          <a:xfrm>
            <a:off x="5779242" y="3770718"/>
            <a:ext cx="1197600" cy="638700"/>
          </a:xfrm>
          <a:prstGeom prst="flowChartAlternateProcess">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Transfer evaluation</a:t>
            </a:r>
            <a:endParaRPr b="0" i="0" sz="1200" u="none" cap="none" strike="noStrike">
              <a:solidFill>
                <a:srgbClr val="000000"/>
              </a:solidFill>
              <a:latin typeface="Arial"/>
              <a:ea typeface="Arial"/>
              <a:cs typeface="Arial"/>
              <a:sym typeface="Arial"/>
            </a:endParaRPr>
          </a:p>
        </p:txBody>
      </p:sp>
      <p:sp>
        <p:nvSpPr>
          <p:cNvPr id="486" name="Google Shape;486;p57"/>
          <p:cNvSpPr/>
          <p:nvPr/>
        </p:nvSpPr>
        <p:spPr>
          <a:xfrm>
            <a:off x="6114075" y="3013738"/>
            <a:ext cx="993600" cy="597600"/>
          </a:xfrm>
          <a:prstGeom prst="flowChartAlternateProcess">
            <a:avLst/>
          </a:prstGeom>
          <a:solidFill>
            <a:srgbClr val="9FC5E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EdSights</a:t>
            </a:r>
            <a:endParaRPr b="0" i="0" sz="1200" u="none" cap="none" strike="noStrike">
              <a:solidFill>
                <a:srgbClr val="000000"/>
              </a:solidFill>
              <a:latin typeface="Arial"/>
              <a:ea typeface="Arial"/>
              <a:cs typeface="Arial"/>
              <a:sym typeface="Arial"/>
            </a:endParaRPr>
          </a:p>
        </p:txBody>
      </p:sp>
      <p:sp>
        <p:nvSpPr>
          <p:cNvPr id="487" name="Google Shape;487;p57"/>
          <p:cNvSpPr/>
          <p:nvPr/>
        </p:nvSpPr>
        <p:spPr>
          <a:xfrm>
            <a:off x="7206400" y="2223000"/>
            <a:ext cx="1670100" cy="772200"/>
          </a:xfrm>
          <a:prstGeom prst="flowChartAlternateProcess">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rgbClr val="000000"/>
                </a:solidFill>
                <a:latin typeface="Arial"/>
                <a:ea typeface="Arial"/>
                <a:cs typeface="Arial"/>
                <a:sym typeface="Arial"/>
              </a:rPr>
              <a:t>PEP Neurodiversity survey / grants</a:t>
            </a:r>
            <a:endParaRPr b="0" i="0" sz="1200" u="none" cap="none" strike="noStrike">
              <a:solidFill>
                <a:srgbClr val="000000"/>
              </a:solidFill>
              <a:latin typeface="Arial"/>
              <a:ea typeface="Arial"/>
              <a:cs typeface="Arial"/>
              <a:sym typeface="Arial"/>
            </a:endParaRPr>
          </a:p>
        </p:txBody>
      </p:sp>
      <p:sp>
        <p:nvSpPr>
          <p:cNvPr id="488" name="Google Shape;488;p57"/>
          <p:cNvSpPr/>
          <p:nvPr/>
        </p:nvSpPr>
        <p:spPr>
          <a:xfrm>
            <a:off x="372725" y="993413"/>
            <a:ext cx="1894500" cy="412200"/>
          </a:xfrm>
          <a:prstGeom prst="flowChartAlternateProcess">
            <a:avLst/>
          </a:prstGeom>
          <a:solidFill>
            <a:srgbClr val="1C4587"/>
          </a:solidFill>
          <a:ln cap="flat" cmpd="sng" w="9525">
            <a:solidFill>
              <a:schemeClr val="dk2"/>
            </a:solidFill>
            <a:prstDash val="solid"/>
            <a:round/>
            <a:headEnd len="sm" w="sm" type="none"/>
            <a:tailEnd len="sm" w="sm" type="none"/>
          </a:ln>
          <a:effectLst>
            <a:reflection blurRad="0" dir="5400000" dist="38100" endA="0" endPos="30000" fadeDir="5400012" kx="0" rotWithShape="0" algn="bl" stA="10000" stPos="0" sy="-100000" ky="0"/>
          </a:effectLst>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lang="en" sz="1200">
                <a:solidFill>
                  <a:schemeClr val="lt1"/>
                </a:solidFill>
              </a:rPr>
              <a:t>Grammarly </a:t>
            </a:r>
            <a:r>
              <a:rPr b="0" i="0" lang="en" sz="1200" u="none" cap="none" strike="noStrike">
                <a:solidFill>
                  <a:schemeClr val="lt1"/>
                </a:solidFill>
                <a:latin typeface="Arial"/>
                <a:ea typeface="Arial"/>
                <a:cs typeface="Arial"/>
                <a:sym typeface="Arial"/>
              </a:rPr>
              <a:t> pilot</a:t>
            </a:r>
            <a:endParaRPr b="0" i="0" sz="1200" u="none" cap="none" strike="noStrike">
              <a:solidFill>
                <a:schemeClr val="lt1"/>
              </a:solidFill>
              <a:latin typeface="Arial"/>
              <a:ea typeface="Arial"/>
              <a:cs typeface="Arial"/>
              <a:sym typeface="Arial"/>
            </a:endParaRPr>
          </a:p>
        </p:txBody>
      </p:sp>
      <p:sp>
        <p:nvSpPr>
          <p:cNvPr id="489" name="Google Shape;489;p57"/>
          <p:cNvSpPr/>
          <p:nvPr/>
        </p:nvSpPr>
        <p:spPr>
          <a:xfrm>
            <a:off x="447575" y="2860075"/>
            <a:ext cx="1969200" cy="597600"/>
          </a:xfrm>
          <a:prstGeom prst="flowChartAlternateProcess">
            <a:avLst/>
          </a:prstGeom>
          <a:solidFill>
            <a:srgbClr val="1C4587"/>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50"/>
              <a:buFont typeface="Arial"/>
              <a:buNone/>
            </a:pPr>
            <a:r>
              <a:rPr lang="en" sz="1200">
                <a:solidFill>
                  <a:schemeClr val="lt1"/>
                </a:solidFill>
              </a:rPr>
              <a:t> BS-AI / BS-Applied AI ITP (with UM &amp; USM) </a:t>
            </a:r>
            <a:endParaRPr sz="1200">
              <a:solidFill>
                <a:schemeClr val="lt1"/>
              </a:solidFill>
            </a:endParaRPr>
          </a:p>
        </p:txBody>
      </p:sp>
      <p:sp>
        <p:nvSpPr>
          <p:cNvPr id="490" name="Google Shape;490;p57"/>
          <p:cNvSpPr/>
          <p:nvPr/>
        </p:nvSpPr>
        <p:spPr>
          <a:xfrm>
            <a:off x="3795175" y="4525575"/>
            <a:ext cx="1512900" cy="565200"/>
          </a:xfrm>
          <a:prstGeom prst="flowChartAlternateProcess">
            <a:avLst/>
          </a:prstGeom>
          <a:solidFill>
            <a:srgbClr val="B4A7D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50"/>
              <a:buFont typeface="Arial"/>
              <a:buNone/>
            </a:pPr>
            <a:r>
              <a:rPr lang="en" sz="1200">
                <a:solidFill>
                  <a:schemeClr val="dk1"/>
                </a:solidFill>
              </a:rPr>
              <a:t>Davis AI/VR Grant - VR Integration</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